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</p:sldMasterIdLst>
  <p:notesMasterIdLst>
    <p:notesMasterId r:id="rId18"/>
  </p:notesMasterIdLst>
  <p:sldIdLst>
    <p:sldId id="264" r:id="rId2"/>
    <p:sldId id="266" r:id="rId3"/>
    <p:sldId id="267" r:id="rId4"/>
    <p:sldId id="268" r:id="rId5"/>
    <p:sldId id="276" r:id="rId6"/>
    <p:sldId id="296" r:id="rId7"/>
    <p:sldId id="270" r:id="rId8"/>
    <p:sldId id="271" r:id="rId9"/>
    <p:sldId id="292" r:id="rId10"/>
    <p:sldId id="293" r:id="rId11"/>
    <p:sldId id="295" r:id="rId12"/>
    <p:sldId id="294" r:id="rId13"/>
    <p:sldId id="272" r:id="rId14"/>
    <p:sldId id="273" r:id="rId15"/>
    <p:sldId id="274" r:id="rId16"/>
    <p:sldId id="288" r:id="rId17"/>
  </p:sldIdLst>
  <p:sldSz cx="12192000" cy="6858000"/>
  <p:notesSz cx="6858000" cy="9144000"/>
  <p:embeddedFontLst>
    <p:embeddedFont>
      <p:font typeface="League Spartan" panose="020B0604020202020204" charset="0"/>
      <p:bold r:id="rId19"/>
    </p:embeddedFont>
    <p:embeddedFont>
      <p:font typeface="Open Sans Light" panose="020B0604020202020204" charset="0"/>
      <p:regular r:id="rId20"/>
      <p:italic r:id="rId21"/>
    </p:embeddedFont>
    <p:embeddedFont>
      <p:font typeface="Gill Sans MT" panose="020B0502020104020203" pitchFamily="34" charset="0"/>
      <p:regular r:id="rId22"/>
      <p:bold r:id="rId23"/>
      <p:italic r:id="rId24"/>
      <p:boldItalic r:id="rId25"/>
    </p:embeddedFont>
    <p:embeddedFont>
      <p:font typeface="Calibri Light" panose="020F0302020204030204" pitchFamily="34" charset="0"/>
      <p:regular r:id="rId26"/>
      <p:italic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Lato" panose="020B0604020202020204" charset="0"/>
      <p:regular r:id="rId32"/>
      <p:bold r:id="rId33"/>
      <p:italic r:id="rId34"/>
      <p:boldItalic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elen Emerson" initials="HE" lastIdx="15" clrIdx="0">
    <p:extLst>
      <p:ext uri="{19B8F6BF-5375-455C-9EA6-DF929625EA0E}">
        <p15:presenceInfo xmlns:p15="http://schemas.microsoft.com/office/powerpoint/2012/main" userId="S-1-5-21-1285066173-1815393381-3561576999-2635" providerId="AD"/>
      </p:ext>
    </p:extLst>
  </p:cmAuthor>
  <p:cmAuthor id="2" name="Jenny Fox" initials="JF" lastIdx="27" clrIdx="1">
    <p:extLst>
      <p:ext uri="{19B8F6BF-5375-455C-9EA6-DF929625EA0E}">
        <p15:presenceInfo xmlns:p15="http://schemas.microsoft.com/office/powerpoint/2012/main" userId="S-1-5-21-1285066173-1815393381-3561576999-2620" providerId="AD"/>
      </p:ext>
    </p:extLst>
  </p:cmAuthor>
  <p:cmAuthor id="3" name="Elizabeth Laming" initials="EL" lastIdx="9" clrIdx="2">
    <p:extLst>
      <p:ext uri="{19B8F6BF-5375-455C-9EA6-DF929625EA0E}">
        <p15:presenceInfo xmlns:p15="http://schemas.microsoft.com/office/powerpoint/2012/main" userId="S-1-5-21-1285066173-1815393381-3561576999-2642" providerId="AD"/>
      </p:ext>
    </p:extLst>
  </p:cmAuthor>
  <p:cmAuthor id="4" name="Jenny Barksfield" initials="JB" lastIdx="7" clrIdx="3">
    <p:extLst>
      <p:ext uri="{19B8F6BF-5375-455C-9EA6-DF929625EA0E}">
        <p15:presenceInfo xmlns:p15="http://schemas.microsoft.com/office/powerpoint/2012/main" userId="S-1-5-21-1285066173-1815393381-3561576999-220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137C9"/>
    <a:srgbClr val="F1B3FF"/>
    <a:srgbClr val="CC00CC"/>
    <a:srgbClr val="CC00FF"/>
    <a:srgbClr val="FEB1A4"/>
    <a:srgbClr val="FD76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12" autoAdjust="0"/>
    <p:restoredTop sz="79388" autoAdjust="0"/>
  </p:normalViewPr>
  <p:slideViewPr>
    <p:cSldViewPr snapToGrid="0">
      <p:cViewPr varScale="1">
        <p:scale>
          <a:sx n="53" d="100"/>
          <a:sy n="53" d="100"/>
        </p:scale>
        <p:origin x="504" y="60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8.fntdata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font" Target="fonts/font1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font" Target="fonts/font15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font" Target="fonts/font1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B27D98-AE48-4215-AD04-C84E28473059}" type="datetimeFigureOut">
              <a:rPr lang="en-GB" smtClean="0"/>
              <a:t>21/04/2020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6180A3-F752-46A5-ACD5-6CA482B3B4A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63814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oystownpediatrics.org/KnowledgeCenter/Videos/Pages/The-Importance-of-Sleep-For-Teens.aspx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7DB251-18AC-41D5-959F-F289AB91753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44250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7DB251-18AC-41D5-959F-F289AB91753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30854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7DB251-18AC-41D5-959F-F289AB91753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39942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u="sng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https://www.boystownpediatrics.org/KnowledgeCenter/Videos/Pages/The-Importance-of-Sleep-For-Teens.aspx</a:t>
            </a:r>
            <a:r>
              <a:rPr lang="en-GB" sz="1200" u="non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b="0" baseline="0" dirty="0" smtClean="0"/>
          </a:p>
          <a:p>
            <a:endParaRPr lang="en-GB" b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7DB251-18AC-41D5-959F-F289AB91753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86431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6180A3-F752-46A5-ACD5-6CA482B3B4A6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00509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6180A3-F752-46A5-ACD5-6CA482B3B4A6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28811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7DB251-18AC-41D5-959F-F289AB91753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5775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7DB251-18AC-41D5-959F-F289AB91753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42280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6180A3-F752-46A5-ACD5-6CA482B3B4A6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53461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6180A3-F752-46A5-ACD5-6CA482B3B4A6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76279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6180A3-F752-46A5-ACD5-6CA482B3B4A6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78291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1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6180A3-F752-46A5-ACD5-6CA482B3B4A6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8847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0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7DB251-18AC-41D5-959F-F289AB91753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40959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en-GB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7DB251-18AC-41D5-959F-F289AB91753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15322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7DB251-18AC-41D5-959F-F289AB917537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81654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4470F4-175C-4A70-8ECA-46736DE131CE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21/04/2020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7800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solidFill>
          <a:srgbClr val="9551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69436" y="6567015"/>
            <a:ext cx="422564" cy="365125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435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E2805F-DA71-4224-9B1D-7B332DC352DD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21/04/2020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175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36E0B-35A5-4DF2-ACE2-1A1E85DBD40F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21/04/2020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3586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DC1C9-F2F6-4A2B-B860-DDCD2DDDF51E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21/04/2020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79828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AF0C7C-4974-4629-A2CD-C62706C669CA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21/04/2020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66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69436" y="6567015"/>
            <a:ext cx="422564" cy="365125"/>
          </a:xfrm>
          <a:prstGeom prst="rect">
            <a:avLst/>
          </a:prstGeom>
        </p:spPr>
        <p:txBody>
          <a:bodyPr/>
          <a:lstStyle>
            <a:lvl1pPr>
              <a:defRPr lang="en-GB" sz="1400" kern="1200" smtClean="0">
                <a:solidFill>
                  <a:schemeClr val="tx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710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EDA5EB-EE76-45BE-8113-F2C30DAF07B6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21/04/2020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5678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7388F7C-F017-4C39-9FD0-28AEE7A64FB0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21/04/2020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8030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D82577-5986-4170-AE62-BB82E79D9AE7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21/04/2020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7089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2DC40F6-1D2E-4892-9964-988432149B15}" type="datetime1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21/04/2020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2457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0" y="6581516"/>
            <a:ext cx="12192000" cy="365125"/>
          </a:xfrm>
          <a:prstGeom prst="rect">
            <a:avLst/>
          </a:prstGeom>
          <a:noFill/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</a:p>
        </p:txBody>
      </p:sp>
    </p:spTree>
    <p:extLst>
      <p:ext uri="{BB962C8B-B14F-4D97-AF65-F5344CB8AC3E}">
        <p14:creationId xmlns:p14="http://schemas.microsoft.com/office/powerpoint/2010/main" val="4283910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oystownpediatrics.org/KnowledgeCenter/Videos/Pages/The-Importance-of-Sleep-For-Teens.aspx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hs.uk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hyperlink" Target="https://sleepcouncil.org.uk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9D0505D6-3886-45DC-8140-7284881A64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621" t="-1" r="2490" b="822"/>
          <a:stretch/>
        </p:blipFill>
        <p:spPr>
          <a:xfrm>
            <a:off x="3551801" y="5746745"/>
            <a:ext cx="736600" cy="95410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7" name="TextBox 16"/>
          <p:cNvSpPr txBox="1"/>
          <p:nvPr/>
        </p:nvSpPr>
        <p:spPr>
          <a:xfrm>
            <a:off x="1047750" y="4072757"/>
            <a:ext cx="1009649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The importance of </a:t>
            </a:r>
            <a:r>
              <a:rPr lang="en-GB" sz="6000" b="1" dirty="0">
                <a:solidFill>
                  <a:prstClr val="black"/>
                </a:solidFill>
                <a:latin typeface="League Spartan" panose="00000800000000000000" pitchFamily="50" charset="0"/>
              </a:rPr>
              <a:t>s</a:t>
            </a: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leep</a:t>
            </a: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ague Spartan" panose="00000800000000000000" pitchFamily="50" charset="0"/>
              <a:ea typeface="+mn-ea"/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2863" y="1447440"/>
            <a:ext cx="2457450" cy="245745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 rot="20567810">
            <a:off x="3818708" y="809508"/>
            <a:ext cx="7342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Z</a:t>
            </a:r>
          </a:p>
        </p:txBody>
      </p:sp>
      <p:sp>
        <p:nvSpPr>
          <p:cNvPr id="22" name="TextBox 21"/>
          <p:cNvSpPr txBox="1"/>
          <p:nvPr/>
        </p:nvSpPr>
        <p:spPr>
          <a:xfrm rot="19861463">
            <a:off x="4372265" y="1172867"/>
            <a:ext cx="440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Z</a:t>
            </a:r>
          </a:p>
        </p:txBody>
      </p:sp>
      <p:sp>
        <p:nvSpPr>
          <p:cNvPr id="23" name="TextBox 22"/>
          <p:cNvSpPr txBox="1"/>
          <p:nvPr/>
        </p:nvSpPr>
        <p:spPr>
          <a:xfrm rot="20260471">
            <a:off x="4819583" y="1310298"/>
            <a:ext cx="734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Z</a:t>
            </a:r>
          </a:p>
        </p:txBody>
      </p:sp>
      <p:sp>
        <p:nvSpPr>
          <p:cNvPr id="24" name="TextBox 23"/>
          <p:cNvSpPr txBox="1"/>
          <p:nvPr/>
        </p:nvSpPr>
        <p:spPr>
          <a:xfrm rot="20260471">
            <a:off x="5075180" y="1680821"/>
            <a:ext cx="7342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Z</a:t>
            </a:r>
          </a:p>
        </p:txBody>
      </p:sp>
      <p:sp>
        <p:nvSpPr>
          <p:cNvPr id="11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0" y="6479918"/>
            <a:ext cx="121920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2C3EB1B-154B-41DA-8687-71A9E56A7F5F}"/>
              </a:ext>
            </a:extLst>
          </p:cNvPr>
          <p:cNvSpPr txBox="1"/>
          <p:nvPr/>
        </p:nvSpPr>
        <p:spPr>
          <a:xfrm>
            <a:off x="1" y="5954722"/>
            <a:ext cx="33917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2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Play this slideshow from beginning</a:t>
            </a:r>
            <a:endParaRPr lang="en-GB" sz="22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BB4685D-24E5-405D-B85A-F294814B395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" t="1312" r="50968" b="-1568"/>
          <a:stretch/>
        </p:blipFill>
        <p:spPr>
          <a:xfrm rot="20700138">
            <a:off x="3914682" y="5940599"/>
            <a:ext cx="796930" cy="828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07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749847" y="2966667"/>
            <a:ext cx="10965901" cy="183127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1371600" marR="0" lvl="3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We will be able to: </a:t>
            </a:r>
          </a:p>
          <a:p>
            <a:pPr marL="1371600" marR="0" lvl="3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ague Spartan" panose="00000800000000000000" pitchFamily="50" charset="0"/>
              <a:ea typeface="+mn-ea"/>
              <a:cs typeface="+mn-cs"/>
            </a:endParaRPr>
          </a:p>
          <a:p>
            <a:pPr marL="1371600" marR="0" lvl="3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914400" lvl="1" indent="-457200">
              <a:buSzPct val="202000"/>
              <a:buBlip>
                <a:blip r:embed="rId3"/>
              </a:buBlip>
            </a:pPr>
            <a:r>
              <a:rPr lang="en-US" sz="24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explain the importance of sleep for wellbeing and brain function - particularly during adolescence.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75488" y="255503"/>
            <a:ext cx="9642387" cy="20774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1371600" marR="0" lvl="3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1371600" marR="0" lvl="3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1371600" marR="0" lvl="3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ague Spartan" panose="020B0604020202020204" charset="0"/>
            </a:endParaRPr>
          </a:p>
          <a:p>
            <a:pPr lvl="1">
              <a:buSzPct val="202000"/>
            </a:pPr>
            <a:r>
              <a:rPr lang="en-US" sz="2800" b="1" dirty="0">
                <a:solidFill>
                  <a:prstClr val="black"/>
                </a:solidFill>
                <a:latin typeface="League Spartan" panose="020B0604020202020204" charset="0"/>
                <a:ea typeface="Lato" panose="020F0502020204030203" pitchFamily="34" charset="0"/>
                <a:cs typeface="Lato" panose="020F0502020204030203" pitchFamily="34" charset="0"/>
              </a:rPr>
              <a:t>We are learning about the importance of good quality sleep and strategies to maintain good sleep habits.</a:t>
            </a:r>
            <a:endParaRPr kumimoji="0" lang="en-GB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ague Spartan" panose="020B060402020202020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5534" y="884060"/>
            <a:ext cx="968621" cy="10763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502" r="10174"/>
          <a:stretch/>
        </p:blipFill>
        <p:spPr>
          <a:xfrm>
            <a:off x="1045534" y="2574302"/>
            <a:ext cx="968621" cy="110593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49847" y="4929703"/>
            <a:ext cx="10965901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914400" lvl="1" indent="-457200">
              <a:buSzPct val="202000"/>
              <a:buBlip>
                <a:blip r:embed="rId3"/>
              </a:buBlip>
            </a:pPr>
            <a:r>
              <a:rPr lang="en-US" sz="24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explain how lifestyle choices can affect sleep quality.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9846" y="5516096"/>
            <a:ext cx="10965901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914400" lvl="1" indent="-457200">
              <a:buSzPct val="202000"/>
              <a:buBlip>
                <a:blip r:embed="rId3"/>
              </a:buBlip>
            </a:pPr>
            <a:r>
              <a:rPr lang="en-US" sz="2400" dirty="0">
                <a:solidFill>
                  <a:prstClr val="black"/>
                </a:solidFill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describe a range of strategies for ensuring appropriate sleep patterns and suggest advice for those struggling to sleep.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5" name="Footer Placeholder 1">
            <a:extLst>
              <a:ext uri="{FF2B5EF4-FFF2-40B4-BE49-F238E27FC236}">
                <a16:creationId xmlns:a16="http://schemas.microsoft.com/office/drawing/2014/main" id="{3CB0185D-0579-42B7-8137-5D3D25C0E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479918"/>
            <a:ext cx="121920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  </a:t>
            </a:r>
          </a:p>
        </p:txBody>
      </p:sp>
    </p:spTree>
    <p:extLst>
      <p:ext uri="{BB962C8B-B14F-4D97-AF65-F5344CB8AC3E}">
        <p14:creationId xmlns:p14="http://schemas.microsoft.com/office/powerpoint/2010/main" val="266321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9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73062" y="2427986"/>
            <a:ext cx="7799613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Highlight in one colour, anything that Abe is doing to </a:t>
            </a:r>
            <a:r>
              <a:rPr lang="en-US" sz="26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promote </a:t>
            </a:r>
            <a:r>
              <a:rPr lang="en-US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 healthy sleep pattern</a:t>
            </a:r>
            <a:endParaRPr lang="en-GB" sz="2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US" sz="2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endParaRPr lang="en-US" sz="2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US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Highlight in a different colour, anything Abe is doing that might </a:t>
            </a:r>
            <a:r>
              <a:rPr lang="en-US" sz="26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detract</a:t>
            </a:r>
            <a:r>
              <a:rPr lang="en-US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from a healthy sleep pattern</a:t>
            </a:r>
            <a:endParaRPr lang="en-GB" sz="2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1026" name="Picture 2" descr="Highlight, Highlighter, Highlighting, Light, Mark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1752" y="2470102"/>
            <a:ext cx="939084" cy="127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lue, Cyan, Highlight, Highlighter, Highlighting, Light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1752" y="4241689"/>
            <a:ext cx="939084" cy="127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64188" y="462433"/>
            <a:ext cx="106666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Activity 1: Abe’s sleep pattern</a:t>
            </a:r>
            <a:endParaRPr lang="en-GB" sz="4400" b="1" dirty="0">
              <a:latin typeface="League Spartan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3" name="Picture 2" descr="Sleeping, Bed, Bedtime, Icon, Dream, Human, Design"/>
          <p:cNvPicPr>
            <a:picLocks noChangeAspect="1" noChangeArrowheads="1"/>
          </p:cNvPicPr>
          <p:nvPr/>
        </p:nvPicPr>
        <p:blipFill>
          <a:blip r:embed="rId5" cstate="screen">
            <a:duotone>
              <a:prstClr val="black"/>
              <a:srgbClr val="B137C9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43692" y="309192"/>
            <a:ext cx="2118794" cy="2118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Footer Placeholder 1">
            <a:extLst>
              <a:ext uri="{FF2B5EF4-FFF2-40B4-BE49-F238E27FC236}">
                <a16:creationId xmlns:a16="http://schemas.microsoft.com/office/drawing/2014/main" id="{7F7D3110-0B84-4946-8632-C30FF2384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479918"/>
            <a:ext cx="121920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DF598B4-7C32-4029-91B9-5BE44B250E5E}"/>
              </a:ext>
            </a:extLst>
          </p:cNvPr>
          <p:cNvSpPr txBox="1"/>
          <p:nvPr/>
        </p:nvSpPr>
        <p:spPr>
          <a:xfrm>
            <a:off x="264188" y="1404712"/>
            <a:ext cx="847158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Read Abe’s story in the worksheet </a:t>
            </a:r>
            <a:r>
              <a:rPr lang="en-GB" sz="2600" i="1" dirty="0">
                <a:solidFill>
                  <a:srgbClr val="7030A0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Activity 1: Helpful and less helpful sleep behaviours</a:t>
            </a:r>
            <a:r>
              <a:rPr lang="en-GB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…</a:t>
            </a:r>
          </a:p>
        </p:txBody>
      </p:sp>
      <p:sp>
        <p:nvSpPr>
          <p:cNvPr id="5" name="Thought Bubble: Cloud 4">
            <a:extLst>
              <a:ext uri="{FF2B5EF4-FFF2-40B4-BE49-F238E27FC236}">
                <a16:creationId xmlns:a16="http://schemas.microsoft.com/office/drawing/2014/main" id="{17D10168-1E80-47EC-8C43-54469ED85994}"/>
              </a:ext>
            </a:extLst>
          </p:cNvPr>
          <p:cNvSpPr/>
          <p:nvPr/>
        </p:nvSpPr>
        <p:spPr>
          <a:xfrm>
            <a:off x="7622623" y="5029185"/>
            <a:ext cx="3857625" cy="1713369"/>
          </a:xfrm>
          <a:prstGeom prst="cloudCallout">
            <a:avLst>
              <a:gd name="adj1" fmla="val 62898"/>
              <a:gd name="adj2" fmla="val 22198"/>
            </a:avLst>
          </a:prstGeom>
          <a:solidFill>
            <a:srgbClr val="B137C9"/>
          </a:solidFill>
          <a:ln>
            <a:solidFill>
              <a:srgbClr val="F1B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On average, how many hours of sleep per night should 14 - 16 year olds have?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FDFA0B-6CE2-4C83-80E3-A8144284E6A1}"/>
              </a:ext>
            </a:extLst>
          </p:cNvPr>
          <p:cNvSpPr/>
          <p:nvPr/>
        </p:nvSpPr>
        <p:spPr>
          <a:xfrm>
            <a:off x="2173061" y="5339053"/>
            <a:ext cx="51200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7030A0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Then </a:t>
            </a:r>
            <a:r>
              <a:rPr lang="en-US" sz="2400" b="1" dirty="0">
                <a:solidFill>
                  <a:srgbClr val="7030A0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put this to one side </a:t>
            </a:r>
            <a:r>
              <a:rPr lang="en-US" sz="2400" b="1" dirty="0" smtClean="0">
                <a:solidFill>
                  <a:srgbClr val="7030A0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— </a:t>
            </a:r>
            <a:r>
              <a:rPr lang="en-US" sz="2400" b="1" dirty="0">
                <a:solidFill>
                  <a:srgbClr val="7030A0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you’ll revisit Abe’s story at the end of the lesson</a:t>
            </a:r>
          </a:p>
        </p:txBody>
      </p:sp>
    </p:spTree>
    <p:extLst>
      <p:ext uri="{BB962C8B-B14F-4D97-AF65-F5344CB8AC3E}">
        <p14:creationId xmlns:p14="http://schemas.microsoft.com/office/powerpoint/2010/main" val="296264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6411" y="508353"/>
            <a:ext cx="1033713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H</a:t>
            </a: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ow much sleep?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League Spartan" panose="00000800000000000000" pitchFamily="50" charset="0"/>
              <a:ea typeface="+mn-ea"/>
              <a:cs typeface="+mn-cs"/>
            </a:endParaRPr>
          </a:p>
        </p:txBody>
      </p:sp>
      <p:pic>
        <p:nvPicPr>
          <p:cNvPr id="9" name="Picture 8">
            <a:hlinkClick r:id="rId3"/>
          </p:cNvPr>
          <p:cNvPicPr/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66413" y="2564624"/>
            <a:ext cx="4300727" cy="320696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Footer Placeholder 1">
            <a:extLst>
              <a:ext uri="{FF2B5EF4-FFF2-40B4-BE49-F238E27FC236}">
                <a16:creationId xmlns:a16="http://schemas.microsoft.com/office/drawing/2014/main" id="{93DCCDD3-ACF1-4788-8A6D-61374D3EC2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479918"/>
            <a:ext cx="121920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 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E75F210-CE90-4AFF-9532-F53AEA2D180A}"/>
              </a:ext>
            </a:extLst>
          </p:cNvPr>
          <p:cNvSpPr/>
          <p:nvPr/>
        </p:nvSpPr>
        <p:spPr>
          <a:xfrm>
            <a:off x="366412" y="1521436"/>
            <a:ext cx="43007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Click the image to watch </a:t>
            </a:r>
            <a:r>
              <a:rPr lang="en-US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 film </a:t>
            </a:r>
            <a:r>
              <a:rPr lang="en-US" sz="2800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clip…</a:t>
            </a:r>
            <a:endParaRPr lang="en-US" sz="28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81AB3C-9CB3-444C-88CA-BF023EFC5AAB}"/>
              </a:ext>
            </a:extLst>
          </p:cNvPr>
          <p:cNvSpPr txBox="1"/>
          <p:nvPr/>
        </p:nvSpPr>
        <p:spPr>
          <a:xfrm>
            <a:off x="5260791" y="2078274"/>
            <a:ext cx="527262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GB" dirty="0">
                <a:solidFill>
                  <a:srgbClr val="7030A0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Key points:</a:t>
            </a:r>
          </a:p>
          <a:p>
            <a:pPr marL="285750" indent="-285750">
              <a:buFontTx/>
              <a:buChar char="-"/>
              <a:defRPr/>
            </a:pPr>
            <a:r>
              <a:rPr lang="en-GB" dirty="0">
                <a:solidFill>
                  <a:srgbClr val="7030A0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young people of your age need approximately 9 hours’ sleep per night</a:t>
            </a:r>
          </a:p>
          <a:p>
            <a:pPr>
              <a:defRPr/>
            </a:pPr>
            <a:endParaRPr lang="en-GB" dirty="0">
              <a:solidFill>
                <a:srgbClr val="7030A0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285750" indent="-285750">
              <a:buFontTx/>
              <a:buChar char="-"/>
              <a:defRPr/>
            </a:pPr>
            <a:r>
              <a:rPr lang="en-GB" dirty="0">
                <a:solidFill>
                  <a:srgbClr val="7030A0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this is similar to that required during childhood but, importantly, around 13/14 years old there is a natural shift to a later sleep pattern, i.e. around 11pm to sleep and 7-8am to rise</a:t>
            </a:r>
          </a:p>
          <a:p>
            <a:pPr>
              <a:defRPr/>
            </a:pPr>
            <a:endParaRPr lang="en-GB" dirty="0">
              <a:solidFill>
                <a:srgbClr val="7030A0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285750" indent="-285750">
              <a:buFontTx/>
              <a:buChar char="-"/>
              <a:defRPr/>
            </a:pPr>
            <a:r>
              <a:rPr lang="en-GB" dirty="0">
                <a:solidFill>
                  <a:srgbClr val="7030A0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this natural cycle can easily be impacted by social and academic commitments which in turn disrupt the natural sleep pattern and can make a young person more tired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21826" y="1554093"/>
            <a:ext cx="5750549" cy="449353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1. How does the recommendation of 9-9 ¼ hours’ sleep compare with your estimate from the </a:t>
            </a:r>
            <a:r>
              <a:rPr lang="en-GB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start of the lesson?</a:t>
            </a:r>
          </a:p>
          <a:p>
            <a:endParaRPr lang="en-GB" sz="2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US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2. What do you think are the biggest barriers to young people getting enough sleep?</a:t>
            </a:r>
          </a:p>
          <a:p>
            <a:endParaRPr lang="en-US" sz="2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US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3. What are the challenges for young people in getting the right sleep environment in their </a:t>
            </a:r>
            <a:r>
              <a:rPr lang="en-GB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bedrooms?</a:t>
            </a:r>
          </a:p>
        </p:txBody>
      </p:sp>
      <p:sp>
        <p:nvSpPr>
          <p:cNvPr id="10" name="Arrow: Down 9">
            <a:extLst>
              <a:ext uri="{FF2B5EF4-FFF2-40B4-BE49-F238E27FC236}">
                <a16:creationId xmlns:a16="http://schemas.microsoft.com/office/drawing/2014/main" id="{A9A3A037-B248-415B-9709-B08903594FEF}"/>
              </a:ext>
            </a:extLst>
          </p:cNvPr>
          <p:cNvSpPr/>
          <p:nvPr/>
        </p:nvSpPr>
        <p:spPr>
          <a:xfrm rot="5400000">
            <a:off x="10209525" y="2741924"/>
            <a:ext cx="2362200" cy="1374151"/>
          </a:xfrm>
          <a:prstGeom prst="downArrow">
            <a:avLst/>
          </a:prstGeom>
          <a:solidFill>
            <a:srgbClr val="F1B3FF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GB" dirty="0">
                <a:solidFill>
                  <a:srgbClr val="B137C9"/>
                </a:solidFill>
              </a:rPr>
              <a:t>Click to reveal key learning points!</a:t>
            </a:r>
          </a:p>
        </p:txBody>
      </p:sp>
    </p:spTree>
    <p:extLst>
      <p:ext uri="{BB962C8B-B14F-4D97-AF65-F5344CB8AC3E}">
        <p14:creationId xmlns:p14="http://schemas.microsoft.com/office/powerpoint/2010/main" val="2582498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921" y="1238274"/>
            <a:ext cx="11752158" cy="5678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Read ‘Activity 2: </a:t>
            </a:r>
            <a:r>
              <a:rPr lang="en-GB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Consequences of poor sleep habits’. As you read each scenario, think about the following questions:</a:t>
            </a:r>
          </a:p>
          <a:p>
            <a:endParaRPr lang="en-US" sz="20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514350" indent="-514350">
              <a:spcAft>
                <a:spcPts val="600"/>
              </a:spcAft>
              <a:buAutoNum type="arabicPeriod"/>
            </a:pPr>
            <a:r>
              <a:rPr lang="en-US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might the consequences of poor sleep be for the character?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en-US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could the character do next?</a:t>
            </a:r>
          </a:p>
          <a:p>
            <a:pPr marL="514350" indent="-514350">
              <a:spcAft>
                <a:spcPts val="600"/>
              </a:spcAft>
              <a:buFont typeface="+mj-lt"/>
              <a:buAutoNum type="arabicPeriod"/>
            </a:pPr>
            <a:r>
              <a:rPr lang="en-US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How could the character change or improve their sleep patterns?</a:t>
            </a:r>
          </a:p>
          <a:p>
            <a:pPr marL="514350" indent="-514350">
              <a:buFont typeface="+mj-lt"/>
              <a:buAutoNum type="arabicPeriod"/>
            </a:pPr>
            <a:endParaRPr lang="en-US" sz="2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US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Then, read through the answer sheet. </a:t>
            </a:r>
          </a:p>
          <a:p>
            <a:endParaRPr lang="en-US" sz="1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US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Now, for each character, </a:t>
            </a:r>
            <a:r>
              <a:rPr lang="en-US" sz="2600" dirty="0" err="1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summarise</a:t>
            </a:r>
            <a:r>
              <a:rPr lang="en-US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into a single bullet point one thing they could do in future.</a:t>
            </a:r>
          </a:p>
          <a:p>
            <a:endParaRPr lang="en-US" sz="16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US" sz="26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Check your suggestions against the possible answers on the next slide…</a:t>
            </a:r>
          </a:p>
          <a:p>
            <a:pPr marL="514350" indent="-514350">
              <a:buFont typeface="+mj-lt"/>
              <a:buAutoNum type="arabicPeriod"/>
            </a:pPr>
            <a:endParaRPr lang="en-GB" sz="2600" b="1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405" y="474348"/>
            <a:ext cx="1214659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Activity 2: Consequences of poor sleep habits</a:t>
            </a:r>
          </a:p>
        </p:txBody>
      </p:sp>
      <p:sp>
        <p:nvSpPr>
          <p:cNvPr id="10" name="Footer Placeholder 1">
            <a:extLst>
              <a:ext uri="{FF2B5EF4-FFF2-40B4-BE49-F238E27FC236}">
                <a16:creationId xmlns:a16="http://schemas.microsoft.com/office/drawing/2014/main" id="{BCA3AE98-FF65-4BA8-9420-788051265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479918"/>
            <a:ext cx="121920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  </a:t>
            </a:r>
          </a:p>
        </p:txBody>
      </p:sp>
    </p:spTree>
    <p:extLst>
      <p:ext uri="{BB962C8B-B14F-4D97-AF65-F5344CB8AC3E}">
        <p14:creationId xmlns:p14="http://schemas.microsoft.com/office/powerpoint/2010/main" val="781932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2018   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6455093"/>
              </p:ext>
            </p:extLst>
          </p:nvPr>
        </p:nvGraphicFramePr>
        <p:xfrm>
          <a:off x="1" y="0"/>
          <a:ext cx="12191999" cy="685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56596">
                  <a:extLst>
                    <a:ext uri="{9D8B030D-6E8A-4147-A177-3AD203B41FA5}">
                      <a16:colId xmlns:a16="http://schemas.microsoft.com/office/drawing/2014/main" val="1396948840"/>
                    </a:ext>
                  </a:extLst>
                </a:gridCol>
                <a:gridCol w="4371403">
                  <a:extLst>
                    <a:ext uri="{9D8B030D-6E8A-4147-A177-3AD203B41FA5}">
                      <a16:colId xmlns:a16="http://schemas.microsoft.com/office/drawing/2014/main" val="3203643013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644993490"/>
                    </a:ext>
                  </a:extLst>
                </a:gridCol>
              </a:tblGrid>
              <a:tr h="3502583">
                <a:tc>
                  <a:txBody>
                    <a:bodyPr/>
                    <a:lstStyle/>
                    <a:p>
                      <a:endParaRPr lang="en-GB" sz="26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600" dirty="0"/>
                    </a:p>
                    <a:p>
                      <a:endParaRPr lang="en-GB" sz="2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600" dirty="0"/>
                    </a:p>
                    <a:p>
                      <a:endParaRPr lang="en-GB" sz="2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600" dirty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600" dirty="0"/>
                    </a:p>
                    <a:p>
                      <a:endParaRPr lang="en-GB" sz="2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0253270"/>
                  </a:ext>
                </a:extLst>
              </a:tr>
              <a:tr h="3355417">
                <a:tc>
                  <a:txBody>
                    <a:bodyPr/>
                    <a:lstStyle/>
                    <a:p>
                      <a:endParaRPr lang="en-GB" sz="2600" dirty="0"/>
                    </a:p>
                    <a:p>
                      <a:endParaRPr lang="en-GB" sz="2600" dirty="0"/>
                    </a:p>
                    <a:p>
                      <a:endParaRPr lang="en-GB" sz="2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600" dirty="0"/>
                    </a:p>
                    <a:p>
                      <a:endParaRPr lang="en-GB" sz="2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600" dirty="0"/>
                    </a:p>
                    <a:p>
                      <a:endParaRPr lang="en-GB" sz="26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8240606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92141" y="188675"/>
            <a:ext cx="13580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sz="3200" dirty="0">
                <a:solidFill>
                  <a:srgbClr val="95519E"/>
                </a:solidFill>
                <a:latin typeface="League Spartan" panose="00000800000000000000" pitchFamily="50" charset="0"/>
              </a:rPr>
              <a:t>Layla</a:t>
            </a:r>
            <a:endParaRPr lang="en-GB" sz="3200" dirty="0">
              <a:solidFill>
                <a:prstClr val="black"/>
              </a:solidFill>
              <a:latin typeface="League Spartan" panose="020B0604020202020204" charset="0"/>
            </a:endParaRPr>
          </a:p>
        </p:txBody>
      </p:sp>
      <p:sp>
        <p:nvSpPr>
          <p:cNvPr id="11" name="Text Placeholder 4"/>
          <p:cNvSpPr txBox="1">
            <a:spLocks/>
          </p:cNvSpPr>
          <p:nvPr/>
        </p:nvSpPr>
        <p:spPr>
          <a:xfrm>
            <a:off x="3857189" y="219849"/>
            <a:ext cx="1707053" cy="82391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200" dirty="0">
                <a:solidFill>
                  <a:srgbClr val="95519E"/>
                </a:solidFill>
                <a:latin typeface="League Spartan" panose="00000800000000000000" pitchFamily="50" charset="0"/>
              </a:rPr>
              <a:t>Abdi</a:t>
            </a:r>
            <a:endParaRPr lang="en-GB" sz="3200" dirty="0">
              <a:solidFill>
                <a:prstClr val="black"/>
              </a:solidFill>
              <a:latin typeface="League Spartan" panose="020B0604020202020204" charset="0"/>
            </a:endParaRPr>
          </a:p>
        </p:txBody>
      </p:sp>
      <p:sp>
        <p:nvSpPr>
          <p:cNvPr id="12" name="Text Placeholder 4"/>
          <p:cNvSpPr txBox="1">
            <a:spLocks/>
          </p:cNvSpPr>
          <p:nvPr/>
        </p:nvSpPr>
        <p:spPr>
          <a:xfrm>
            <a:off x="8239970" y="223972"/>
            <a:ext cx="1470025" cy="54947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200" dirty="0">
                <a:solidFill>
                  <a:srgbClr val="95519E"/>
                </a:solidFill>
                <a:latin typeface="League Spartan" panose="00000800000000000000" pitchFamily="50" charset="0"/>
              </a:rPr>
              <a:t>Su</a:t>
            </a:r>
            <a:endParaRPr lang="en-GB" sz="3200" dirty="0">
              <a:solidFill>
                <a:prstClr val="black"/>
              </a:solidFill>
              <a:latin typeface="League Spartan" panose="020B0604020202020204" charset="0"/>
            </a:endParaRPr>
          </a:p>
        </p:txBody>
      </p:sp>
      <p:sp>
        <p:nvSpPr>
          <p:cNvPr id="13" name="Text Placeholder 4"/>
          <p:cNvSpPr txBox="1">
            <a:spLocks/>
          </p:cNvSpPr>
          <p:nvPr/>
        </p:nvSpPr>
        <p:spPr>
          <a:xfrm>
            <a:off x="92141" y="3671610"/>
            <a:ext cx="1126372" cy="82391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200" dirty="0">
                <a:solidFill>
                  <a:srgbClr val="95519E"/>
                </a:solidFill>
                <a:latin typeface="League Spartan" panose="00000800000000000000" pitchFamily="50" charset="0"/>
              </a:rPr>
              <a:t>Tal</a:t>
            </a:r>
            <a:endParaRPr lang="en-GB" sz="3200" dirty="0">
              <a:solidFill>
                <a:prstClr val="black"/>
              </a:solidFill>
              <a:latin typeface="League Spartan" panose="020B0604020202020204" charset="0"/>
            </a:endParaRPr>
          </a:p>
        </p:txBody>
      </p:sp>
      <p:sp>
        <p:nvSpPr>
          <p:cNvPr id="14" name="Text Placeholder 4"/>
          <p:cNvSpPr txBox="1">
            <a:spLocks/>
          </p:cNvSpPr>
          <p:nvPr/>
        </p:nvSpPr>
        <p:spPr>
          <a:xfrm>
            <a:off x="3967396" y="3671610"/>
            <a:ext cx="1486637" cy="48526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200" dirty="0" err="1">
                <a:solidFill>
                  <a:srgbClr val="95519E"/>
                </a:solidFill>
                <a:latin typeface="League Spartan" panose="00000800000000000000" pitchFamily="50" charset="0"/>
              </a:rPr>
              <a:t>Alima</a:t>
            </a:r>
            <a:endParaRPr lang="en-GB" sz="3200" dirty="0">
              <a:solidFill>
                <a:prstClr val="black"/>
              </a:solidFill>
              <a:latin typeface="League Spartan" panose="020B0604020202020204" charset="0"/>
            </a:endParaRPr>
          </a:p>
        </p:txBody>
      </p:sp>
      <p:sp>
        <p:nvSpPr>
          <p:cNvPr id="15" name="Text Placeholder 4"/>
          <p:cNvSpPr txBox="1">
            <a:spLocks/>
          </p:cNvSpPr>
          <p:nvPr/>
        </p:nvSpPr>
        <p:spPr>
          <a:xfrm>
            <a:off x="8239970" y="3671610"/>
            <a:ext cx="2134299" cy="64639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200" dirty="0">
                <a:solidFill>
                  <a:srgbClr val="95519E"/>
                </a:solidFill>
                <a:latin typeface="League Spartan" panose="00000800000000000000" pitchFamily="50" charset="0"/>
              </a:rPr>
              <a:t>Connor</a:t>
            </a:r>
            <a:endParaRPr lang="en-GB" sz="3200" dirty="0">
              <a:solidFill>
                <a:prstClr val="black"/>
              </a:solidFill>
              <a:latin typeface="League Spartan" panose="020B060402020202020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2141" y="773450"/>
            <a:ext cx="3527359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/>
              <a:t>It would help for Layla and her dad to talk about a better morning routine to avoid similar </a:t>
            </a:r>
            <a:r>
              <a:rPr lang="en-US" sz="2600" dirty="0" smtClean="0"/>
              <a:t>occurrences.</a:t>
            </a:r>
            <a:endParaRPr lang="en-US" sz="2600" dirty="0"/>
          </a:p>
          <a:p>
            <a:endParaRPr lang="en-GB" sz="2600" dirty="0"/>
          </a:p>
        </p:txBody>
      </p:sp>
      <p:sp>
        <p:nvSpPr>
          <p:cNvPr id="17" name="TextBox 16"/>
          <p:cNvSpPr txBox="1"/>
          <p:nvPr/>
        </p:nvSpPr>
        <p:spPr>
          <a:xfrm>
            <a:off x="3896365" y="657435"/>
            <a:ext cx="4260366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It is important that Abdi discusses this with his parents so that he and his family are not put at risk when using the tools and machinery without enough </a:t>
            </a:r>
            <a:r>
              <a:rPr lang="en-US" sz="26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sleep.</a:t>
            </a:r>
            <a:endParaRPr lang="en-GB" sz="26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8239970" y="809568"/>
            <a:ext cx="395203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Su can make </a:t>
            </a:r>
            <a:r>
              <a:rPr lang="en-US" sz="26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 minimal </a:t>
            </a:r>
            <a:r>
              <a:rPr lang="en-US" sz="2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impact on her performance for this game but can plan better next time, and get a good night’s sleep.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79420" y="4311654"/>
            <a:ext cx="335280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Tal needs to stick to a normal sleep pattern and allocate revision accordingly.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3907588" y="4203264"/>
            <a:ext cx="4067231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It’s really important that </a:t>
            </a:r>
            <a:r>
              <a:rPr lang="en-US" sz="26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Alima</a:t>
            </a:r>
            <a:r>
              <a:rPr lang="en-US" sz="2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does not drive if she does not feel alert enough to do so, as this could be very dangerous for </a:t>
            </a:r>
            <a:r>
              <a:rPr lang="en-US" sz="2600" dirty="0" err="1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Alima</a:t>
            </a:r>
            <a:r>
              <a:rPr lang="en-US" sz="2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and other road </a:t>
            </a:r>
            <a:r>
              <a:rPr lang="en-US" sz="2600" dirty="0" smtClean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users. </a:t>
            </a:r>
            <a:endParaRPr lang="en-US" sz="2600" dirty="0"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8334199" y="4169134"/>
            <a:ext cx="3763572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600" dirty="0"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Connor should take steps to stop this happening again, catch up on the work missed and take responsibility for his behavior.</a:t>
            </a:r>
          </a:p>
        </p:txBody>
      </p:sp>
    </p:spTree>
    <p:extLst>
      <p:ext uri="{BB962C8B-B14F-4D97-AF65-F5344CB8AC3E}">
        <p14:creationId xmlns:p14="http://schemas.microsoft.com/office/powerpoint/2010/main" val="29827348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4745" y="511490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How can we promote</a:t>
            </a:r>
            <a:r>
              <a:rPr kumimoji="0" lang="en-GB" sz="4400" b="1" i="0" u="none" strike="noStrike" kern="1200" cap="none" spc="0" normalizeH="0" noProof="0" dirty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 good sleep?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ague Spartan" panose="00000800000000000000" pitchFamily="50" charset="0"/>
              <a:ea typeface="+mn-ea"/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pic>
        <p:nvPicPr>
          <p:cNvPr id="3074" name="Picture 2" descr="Mindmap, Brainstorm, Idea, Innovation, Imagina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474989">
            <a:off x="7133511" y="2160682"/>
            <a:ext cx="4249210" cy="2580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ooter Placeholder 1">
            <a:extLst>
              <a:ext uri="{FF2B5EF4-FFF2-40B4-BE49-F238E27FC236}">
                <a16:creationId xmlns:a16="http://schemas.microsoft.com/office/drawing/2014/main" id="{1DBCEBA6-7104-4757-A5FE-D73B8F140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479918"/>
            <a:ext cx="121920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D4E298-5A84-4EE9-8438-79BE0DA4F453}"/>
              </a:ext>
            </a:extLst>
          </p:cNvPr>
          <p:cNvSpPr txBox="1"/>
          <p:nvPr/>
        </p:nvSpPr>
        <p:spPr>
          <a:xfrm>
            <a:off x="535187" y="1880358"/>
            <a:ext cx="525645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Create a mind map</a:t>
            </a:r>
            <a:r>
              <a:rPr lang="en-GB" sz="3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of ideas of how someone could promote good quality sleep and avoid issues with sleep.</a:t>
            </a:r>
          </a:p>
          <a:p>
            <a:endParaRPr lang="en-GB" sz="30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GB" sz="3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E.g. avoid caffeine close to bedtime, create a bedtime routine…</a:t>
            </a:r>
          </a:p>
        </p:txBody>
      </p:sp>
    </p:spTree>
    <p:extLst>
      <p:ext uri="{BB962C8B-B14F-4D97-AF65-F5344CB8AC3E}">
        <p14:creationId xmlns:p14="http://schemas.microsoft.com/office/powerpoint/2010/main" val="306824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9078" y="533657"/>
            <a:ext cx="114903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Activity 4: Managing sleep</a:t>
            </a: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 difficulties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ague Spartan" panose="00000800000000000000" pitchFamily="50" charset="0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784600" y="1874460"/>
            <a:ext cx="822085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Sort the cards on the ‘</a:t>
            </a:r>
            <a:r>
              <a:rPr lang="en-US" sz="3200" b="1" i="1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Activity 4: Managing sleep problems</a:t>
            </a:r>
            <a:r>
              <a:rPr lang="en-US" sz="32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’ worksheet, or annotate the worksheet, indicating if each statement is true or false.</a:t>
            </a:r>
          </a:p>
        </p:txBody>
      </p:sp>
      <p:sp>
        <p:nvSpPr>
          <p:cNvPr id="5" name="Rounded Rectangle 4"/>
          <p:cNvSpPr/>
          <p:nvPr/>
        </p:nvSpPr>
        <p:spPr>
          <a:xfrm rot="1044733">
            <a:off x="670195" y="1733899"/>
            <a:ext cx="2488051" cy="200074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TRUE</a:t>
            </a:r>
            <a:endParaRPr lang="en-GB" sz="6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Rounded Rectangle 10"/>
          <p:cNvSpPr/>
          <p:nvPr/>
        </p:nvSpPr>
        <p:spPr>
          <a:xfrm rot="20916372">
            <a:off x="696322" y="4509620"/>
            <a:ext cx="2435797" cy="1881814"/>
          </a:xfrm>
          <a:prstGeom prst="roundRect">
            <a:avLst/>
          </a:prstGeom>
          <a:solidFill>
            <a:srgbClr val="FD76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6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FALSE</a:t>
            </a:r>
            <a:endParaRPr lang="en-GB" sz="6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Footer Placeholder 1">
            <a:extLst>
              <a:ext uri="{FF2B5EF4-FFF2-40B4-BE49-F238E27FC236}">
                <a16:creationId xmlns:a16="http://schemas.microsoft.com/office/drawing/2014/main" id="{CC68A2E3-E6CF-4801-93D4-086FAFAA3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479918"/>
            <a:ext cx="121920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  </a:t>
            </a:r>
          </a:p>
        </p:txBody>
      </p:sp>
      <p:sp>
        <p:nvSpPr>
          <p:cNvPr id="8" name="Thought Bubble: Cloud 7">
            <a:extLst>
              <a:ext uri="{FF2B5EF4-FFF2-40B4-BE49-F238E27FC236}">
                <a16:creationId xmlns:a16="http://schemas.microsoft.com/office/drawing/2014/main" id="{B7D745F4-8E1E-485C-808C-DFF4A9C38866}"/>
              </a:ext>
            </a:extLst>
          </p:cNvPr>
          <p:cNvSpPr/>
          <p:nvPr/>
        </p:nvSpPr>
        <p:spPr>
          <a:xfrm>
            <a:off x="7200900" y="4157603"/>
            <a:ext cx="3543299" cy="2325924"/>
          </a:xfrm>
          <a:prstGeom prst="cloudCallout">
            <a:avLst>
              <a:gd name="adj1" fmla="val 78718"/>
              <a:gd name="adj2" fmla="val 44481"/>
            </a:avLst>
          </a:prstGeom>
          <a:solidFill>
            <a:srgbClr val="B137C9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What behaviours do you think are </a:t>
            </a:r>
            <a:r>
              <a:rPr lang="en-US" sz="20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most and least likely to encourage sleep?</a:t>
            </a:r>
            <a:endParaRPr lang="en-GB" sz="20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2FFC8C9-EEF4-46C8-9848-22F09E90AAA3}"/>
              </a:ext>
            </a:extLst>
          </p:cNvPr>
          <p:cNvSpPr/>
          <p:nvPr/>
        </p:nvSpPr>
        <p:spPr>
          <a:xfrm>
            <a:off x="3784600" y="4646096"/>
            <a:ext cx="291908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Then, check your answers using the next slides…</a:t>
            </a:r>
            <a:endParaRPr lang="en-GB" sz="28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007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1989112"/>
              </p:ext>
            </p:extLst>
          </p:nvPr>
        </p:nvGraphicFramePr>
        <p:xfrm>
          <a:off x="411710" y="340658"/>
          <a:ext cx="11357726" cy="601901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5678863">
                  <a:extLst>
                    <a:ext uri="{9D8B030D-6E8A-4147-A177-3AD203B41FA5}">
                      <a16:colId xmlns:a16="http://schemas.microsoft.com/office/drawing/2014/main" val="543750505"/>
                    </a:ext>
                  </a:extLst>
                </a:gridCol>
                <a:gridCol w="5678863">
                  <a:extLst>
                    <a:ext uri="{9D8B030D-6E8A-4147-A177-3AD203B41FA5}">
                      <a16:colId xmlns:a16="http://schemas.microsoft.com/office/drawing/2014/main" val="852072044"/>
                    </a:ext>
                  </a:extLst>
                </a:gridCol>
              </a:tblGrid>
              <a:tr h="837417">
                <a:tc gridSpan="2"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solidFill>
                            <a:schemeClr val="tx1"/>
                          </a:solidFill>
                          <a:latin typeface="League Spartan" panose="00000800000000000000" pitchFamily="50" charset="0"/>
                        </a:rPr>
                        <a:t>TRUE</a:t>
                      </a:r>
                      <a:endParaRPr lang="en-GB" sz="4000" dirty="0">
                        <a:solidFill>
                          <a:schemeClr val="tx1"/>
                        </a:solidFill>
                        <a:latin typeface="League Spartan" panose="00000800000000000000" pitchFamily="50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3894538"/>
                  </a:ext>
                </a:extLst>
              </a:tr>
              <a:tr h="3167621">
                <a:tc>
                  <a:txBody>
                    <a:bodyPr/>
                    <a:lstStyle/>
                    <a:p>
                      <a:r>
                        <a:rPr lang="en-US" sz="240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If someone has been struggling to get to sleep for a long time, they should get out of bed and read or drink a cup of herbal </a:t>
                      </a:r>
                      <a:r>
                        <a:rPr lang="en-US" sz="2400" dirty="0" smtClean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tea. </a:t>
                      </a:r>
                      <a:endParaRPr lang="en-US" sz="2400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  <a:p>
                      <a:endParaRPr lang="en-US" sz="1600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  <a:p>
                      <a:r>
                        <a:rPr lang="en-US" sz="2400" b="1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*However, it is important to try other techniques first (e.g. mindfulness) and to recognise that relaxation in bed is still </a:t>
                      </a:r>
                      <a:r>
                        <a:rPr lang="en-US" sz="2400" b="1" dirty="0" smtClean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beneficial. </a:t>
                      </a:r>
                      <a:endParaRPr lang="en-US" sz="2400" b="1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u="none" strike="noStrike" kern="1200" baseline="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To help someone figure out what could be causing their sleep difficulties, it might be worth keeping a sleep diary </a:t>
                      </a:r>
                      <a:r>
                        <a:rPr lang="en-US" sz="2400" u="none" strike="noStrike" kern="1200" baseline="0" dirty="0" smtClean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— outlining what </a:t>
                      </a:r>
                      <a:r>
                        <a:rPr lang="en-US" sz="2400" u="none" strike="noStrike" kern="1200" baseline="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they did before a good night’s sleep and what happened when they slept less </a:t>
                      </a:r>
                      <a:r>
                        <a:rPr lang="en-US" sz="2400" u="none" strike="noStrike" kern="1200" baseline="0" dirty="0" smtClean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well. </a:t>
                      </a:r>
                      <a:endParaRPr lang="en-US" sz="2400" u="none" strike="noStrike" kern="1200" baseline="0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  <a:p>
                      <a:endParaRPr lang="en-GB" sz="2400" dirty="0">
                        <a:latin typeface="Lato" panose="020B0604020202020204" charset="0"/>
                        <a:ea typeface="Lato" panose="020B0604020202020204" charset="0"/>
                        <a:cs typeface="Lato" panose="020B060402020202020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4095162"/>
                  </a:ext>
                </a:extLst>
              </a:tr>
              <a:tr h="18568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u="none" strike="noStrike" kern="1200" baseline="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Walking in the sunshine — especially in the mornings — can help to reset the circadian </a:t>
                      </a:r>
                      <a:r>
                        <a:rPr lang="en-GB" sz="2400" u="none" strike="noStrike" kern="1200" baseline="0" dirty="0" smtClean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rhythm. </a:t>
                      </a:r>
                      <a:r>
                        <a:rPr lang="en-GB" sz="2400" u="none" strike="noStrike" kern="1200" baseline="0" dirty="0"/>
                        <a:t>	</a:t>
                      </a:r>
                      <a:endParaRPr lang="en-GB" sz="2400" b="0" i="0" u="none" strike="noStrike" kern="1200" baseline="0" dirty="0">
                        <a:solidFill>
                          <a:schemeClr val="dk1"/>
                        </a:solidFill>
                        <a:latin typeface="Lato" panose="020B0604020202020204" charset="0"/>
                        <a:ea typeface="Lato" panose="020B0604020202020204" charset="0"/>
                        <a:cs typeface="Lato" panose="020B060402020202020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u="none" strike="noStrike" kern="1200" baseline="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Meditation, visualisation and mindfulness techniques can help a person to calm their mind if they are finding it difficult to get to or fall back to </a:t>
                      </a:r>
                      <a:r>
                        <a:rPr lang="en-US" sz="2400" u="none" strike="noStrike" kern="1200" baseline="0" dirty="0" smtClean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sleep. </a:t>
                      </a:r>
                      <a:endParaRPr lang="en-GB" sz="2400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2232950"/>
                  </a:ext>
                </a:extLst>
              </a:tr>
            </a:tbl>
          </a:graphicData>
        </a:graphic>
      </p:graphicFrame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3582CD3B-129E-4A75-BC1E-070685850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479918"/>
            <a:ext cx="121920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  </a:t>
            </a:r>
          </a:p>
        </p:txBody>
      </p:sp>
    </p:spTree>
    <p:extLst>
      <p:ext uri="{BB962C8B-B14F-4D97-AF65-F5344CB8AC3E}">
        <p14:creationId xmlns:p14="http://schemas.microsoft.com/office/powerpoint/2010/main" val="3628340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447456"/>
              </p:ext>
            </p:extLst>
          </p:nvPr>
        </p:nvGraphicFramePr>
        <p:xfrm>
          <a:off x="411710" y="591671"/>
          <a:ext cx="11357726" cy="5466229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5678863">
                  <a:extLst>
                    <a:ext uri="{9D8B030D-6E8A-4147-A177-3AD203B41FA5}">
                      <a16:colId xmlns:a16="http://schemas.microsoft.com/office/drawing/2014/main" val="543750505"/>
                    </a:ext>
                  </a:extLst>
                </a:gridCol>
                <a:gridCol w="5678863">
                  <a:extLst>
                    <a:ext uri="{9D8B030D-6E8A-4147-A177-3AD203B41FA5}">
                      <a16:colId xmlns:a16="http://schemas.microsoft.com/office/drawing/2014/main" val="852072044"/>
                    </a:ext>
                  </a:extLst>
                </a:gridCol>
              </a:tblGrid>
              <a:tr h="263049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b="0" kern="1200" dirty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If someone struggles with racing thoughts when trying to sleep, they could try allocating a time to think about the day ahead or about worries — perhaps after </a:t>
                      </a:r>
                      <a:r>
                        <a:rPr lang="en-US" sz="2400" b="0" kern="1200" dirty="0" smtClean="0">
                          <a:effectLst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dinner. </a:t>
                      </a:r>
                      <a:endParaRPr lang="en-GB" sz="1200" b="0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u="none" strike="noStrike" kern="1200" baseline="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Ensure any clocks or alarms aren’t visible from a person’s sleeping position so they don’t focus on how long they have been trying to sleep </a:t>
                      </a:r>
                      <a:r>
                        <a:rPr lang="en-US" sz="2400" b="0" u="none" strike="noStrike" kern="1200" baseline="0" dirty="0" smtClean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for. </a:t>
                      </a:r>
                      <a:r>
                        <a:rPr lang="en-US" sz="2400" b="0" u="none" strike="noStrike" kern="1200" baseline="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	</a:t>
                      </a:r>
                      <a:endParaRPr lang="en-US" sz="2400" b="0" i="0" u="none" strike="noStrike" kern="1200" baseline="0" dirty="0">
                        <a:solidFill>
                          <a:schemeClr val="dk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1137598"/>
                  </a:ext>
                </a:extLst>
              </a:tr>
              <a:tr h="2835733">
                <a:tc>
                  <a:txBody>
                    <a:bodyPr/>
                    <a:lstStyle/>
                    <a:p>
                      <a:r>
                        <a:rPr lang="en-US" sz="2400" u="none" strike="noStrike" kern="1200" baseline="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Keeping to a sleep routine at weekends is important to encourage a regular sleep </a:t>
                      </a:r>
                      <a:r>
                        <a:rPr lang="en-US" sz="2400" u="none" strike="noStrike" kern="1200" baseline="0" dirty="0" smtClean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pattern. </a:t>
                      </a:r>
                      <a:endParaRPr lang="en-GB" sz="2400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4118510"/>
                  </a:ext>
                </a:extLst>
              </a:tr>
            </a:tbl>
          </a:graphicData>
        </a:graphic>
      </p:graphicFrame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E3D96F77-2BAB-446B-AA72-B62BA0349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479918"/>
            <a:ext cx="121920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  </a:t>
            </a:r>
          </a:p>
        </p:txBody>
      </p:sp>
    </p:spTree>
    <p:extLst>
      <p:ext uri="{BB962C8B-B14F-4D97-AF65-F5344CB8AC3E}">
        <p14:creationId xmlns:p14="http://schemas.microsoft.com/office/powerpoint/2010/main" val="1251114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5968523"/>
              </p:ext>
            </p:extLst>
          </p:nvPr>
        </p:nvGraphicFramePr>
        <p:xfrm>
          <a:off x="254000" y="113567"/>
          <a:ext cx="11684000" cy="637032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5842000">
                  <a:extLst>
                    <a:ext uri="{9D8B030D-6E8A-4147-A177-3AD203B41FA5}">
                      <a16:colId xmlns:a16="http://schemas.microsoft.com/office/drawing/2014/main" val="543750505"/>
                    </a:ext>
                  </a:extLst>
                </a:gridCol>
                <a:gridCol w="5842000">
                  <a:extLst>
                    <a:ext uri="{9D8B030D-6E8A-4147-A177-3AD203B41FA5}">
                      <a16:colId xmlns:a16="http://schemas.microsoft.com/office/drawing/2014/main" val="852072044"/>
                    </a:ext>
                  </a:extLst>
                </a:gridCol>
              </a:tblGrid>
              <a:tr h="603405">
                <a:tc gridSpan="2"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League Spartan" panose="00000800000000000000" pitchFamily="50" charset="0"/>
                        </a:rPr>
                        <a:t>FALSE</a:t>
                      </a:r>
                      <a:endParaRPr lang="en-GB" sz="4000" dirty="0">
                        <a:latin typeface="League Spartan" panose="00000800000000000000" pitchFamily="50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3894538"/>
                  </a:ext>
                </a:extLst>
              </a:tr>
              <a:tr h="1595081">
                <a:tc>
                  <a:txBody>
                    <a:bodyPr/>
                    <a:lstStyle/>
                    <a:p>
                      <a:r>
                        <a:rPr lang="en-US" sz="2400" u="none" strike="noStrike" baseline="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If someone is out late, they should skip their usual wind down routine (e.g. having a bath, reading a book) to make sure they get to bed as close to their normal time as </a:t>
                      </a:r>
                      <a:r>
                        <a:rPr lang="en-US" sz="2400" u="none" strike="noStrike" baseline="0" dirty="0" smtClean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possible. </a:t>
                      </a:r>
                      <a:endParaRPr lang="en-US" sz="2400" u="none" strike="noStrike" baseline="0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  <a:p>
                      <a:endParaRPr lang="en-US" sz="2400" u="none" strike="noStrike" baseline="0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  <a:p>
                      <a:r>
                        <a:rPr lang="en-US" sz="2400" b="1" u="none" strike="noStrike" baseline="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*Sleep experts recommend sticking to a 90- minute wind-down schedule </a:t>
                      </a:r>
                      <a:r>
                        <a:rPr lang="en-US" sz="2400" b="1" u="none" strike="noStrike" baseline="0" dirty="0" smtClean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daily. </a:t>
                      </a:r>
                      <a:endParaRPr lang="en-GB" sz="1200" b="1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u="none" strike="noStrike" baseline="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It’s helpful to have a TV or phone in the bedroom to help distract a person who is struggling to </a:t>
                      </a:r>
                      <a:r>
                        <a:rPr lang="en-US" sz="2400" u="none" strike="noStrike" baseline="0" dirty="0" smtClean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sleep. </a:t>
                      </a:r>
                      <a:endParaRPr lang="en-US" sz="2400" u="none" strike="noStrike" baseline="0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  <a:p>
                      <a:endParaRPr lang="en-US" sz="2400" u="none" strike="noStrike" baseline="0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  <a:p>
                      <a:r>
                        <a:rPr lang="en-US" sz="2400" b="1" u="none" strike="noStrike" baseline="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*Screen time and activities are more likely to distract from sleep and blue light from screens can disrupt the production of sleep </a:t>
                      </a:r>
                      <a:r>
                        <a:rPr lang="en-US" sz="2400" b="1" u="none" strike="noStrike" baseline="0" dirty="0" smtClean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hormones. </a:t>
                      </a:r>
                      <a:r>
                        <a:rPr lang="en-US" sz="2400" u="none" strike="noStrike" kern="1200" baseline="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	</a:t>
                      </a:r>
                      <a:endParaRPr lang="en-US" sz="2400" b="0" i="0" u="none" strike="noStrike" kern="1200" baseline="0" dirty="0">
                        <a:solidFill>
                          <a:schemeClr val="dk1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1137598"/>
                  </a:ext>
                </a:extLst>
              </a:tr>
              <a:tr h="2070061">
                <a:tc>
                  <a:txBody>
                    <a:bodyPr/>
                    <a:lstStyle/>
                    <a:p>
                      <a:r>
                        <a:rPr lang="en-US" sz="2400" u="none" strike="noStrike" baseline="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Caffeine is fine as long as it’s drunk at least 2 hours before </a:t>
                      </a:r>
                      <a:r>
                        <a:rPr lang="en-US" sz="2400" u="none" strike="noStrike" baseline="0" dirty="0" smtClean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sleep. </a:t>
                      </a:r>
                      <a:endParaRPr lang="en-US" sz="2400" u="none" strike="noStrike" baseline="0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  <a:p>
                      <a:endParaRPr lang="en-US" sz="2400" u="none" strike="noStrike" baseline="0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  <a:p>
                      <a:r>
                        <a:rPr lang="en-US" sz="2400" b="1" u="none" strike="noStrike" baseline="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*Doctors suggest that those finding sleep difficult should avoid caffeine for at least 6 hours before </a:t>
                      </a:r>
                      <a:r>
                        <a:rPr lang="en-US" sz="2400" b="1" u="none" strike="noStrike" baseline="0" dirty="0" smtClean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sleep. </a:t>
                      </a:r>
                      <a:r>
                        <a:rPr lang="en-US" sz="2400" u="none" strike="noStrike" baseline="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	</a:t>
                      </a:r>
                      <a:endParaRPr lang="en-US" sz="2400" b="0" i="0" u="none" strike="noStrike" baseline="0" dirty="0">
                        <a:solidFill>
                          <a:srgbClr val="000000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u="none" strike="noStrike" baseline="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Exercising before bed can help tire a person out and help them </a:t>
                      </a:r>
                      <a:r>
                        <a:rPr lang="en-US" sz="2400" u="none" strike="noStrike" baseline="0" dirty="0" smtClean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sleep. </a:t>
                      </a:r>
                      <a:endParaRPr lang="en-US" sz="2400" u="none" strike="noStrike" baseline="0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  <a:p>
                      <a:endParaRPr lang="en-US" sz="2400" u="none" strike="noStrike" baseline="0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  <a:p>
                      <a:r>
                        <a:rPr lang="en-US" sz="2400" b="1" u="none" strike="noStrike" baseline="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*Regular exercise supports sleep but it is important that exercise is completed 2-3 hours before sleep to ensure adequate wind-down </a:t>
                      </a:r>
                      <a:r>
                        <a:rPr lang="en-US" sz="2400" b="1" u="none" strike="noStrike" baseline="0" dirty="0" smtClean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time. </a:t>
                      </a:r>
                      <a:r>
                        <a:rPr lang="en-US" sz="2400" b="1" u="none" strike="noStrike" baseline="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	</a:t>
                      </a:r>
                      <a:endParaRPr lang="en-GB" sz="2400" b="1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4118510"/>
                  </a:ext>
                </a:extLst>
              </a:tr>
            </a:tbl>
          </a:graphicData>
        </a:graphic>
      </p:graphicFrame>
      <p:sp>
        <p:nvSpPr>
          <p:cNvPr id="5" name="Footer Placeholder 1">
            <a:extLst>
              <a:ext uri="{FF2B5EF4-FFF2-40B4-BE49-F238E27FC236}">
                <a16:creationId xmlns:a16="http://schemas.microsoft.com/office/drawing/2014/main" id="{94D89F4C-1AFE-4C0D-9F29-7FD02CBB8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479918"/>
            <a:ext cx="121920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  </a:t>
            </a:r>
          </a:p>
        </p:txBody>
      </p:sp>
    </p:spTree>
    <p:extLst>
      <p:ext uri="{BB962C8B-B14F-4D97-AF65-F5344CB8AC3E}">
        <p14:creationId xmlns:p14="http://schemas.microsoft.com/office/powerpoint/2010/main" val="309363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9644611"/>
              </p:ext>
            </p:extLst>
          </p:nvPr>
        </p:nvGraphicFramePr>
        <p:xfrm>
          <a:off x="233218" y="180716"/>
          <a:ext cx="11747500" cy="6278880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5873750">
                  <a:extLst>
                    <a:ext uri="{9D8B030D-6E8A-4147-A177-3AD203B41FA5}">
                      <a16:colId xmlns:a16="http://schemas.microsoft.com/office/drawing/2014/main" val="543750505"/>
                    </a:ext>
                  </a:extLst>
                </a:gridCol>
                <a:gridCol w="5873750">
                  <a:extLst>
                    <a:ext uri="{9D8B030D-6E8A-4147-A177-3AD203B41FA5}">
                      <a16:colId xmlns:a16="http://schemas.microsoft.com/office/drawing/2014/main" val="852072044"/>
                    </a:ext>
                  </a:extLst>
                </a:gridCol>
              </a:tblGrid>
              <a:tr h="3498710">
                <a:tc>
                  <a:txBody>
                    <a:bodyPr/>
                    <a:lstStyle/>
                    <a:p>
                      <a:pPr algn="just"/>
                      <a:r>
                        <a:rPr lang="en-US" sz="2400" b="0" u="none" strike="noStrike" baseline="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People should leave curtains open so they go to sleep and wake up with the sun </a:t>
                      </a:r>
                      <a:r>
                        <a:rPr lang="en-US" sz="2400" b="0" u="none" strike="noStrike" baseline="0" dirty="0" smtClean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cycle. </a:t>
                      </a:r>
                      <a:endParaRPr lang="en-US" sz="2400" b="0" u="none" strike="noStrike" baseline="0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  <a:p>
                      <a:pPr algn="just"/>
                      <a:endParaRPr lang="en-US" sz="1600" b="0" u="none" strike="noStrike" baseline="0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  <a:p>
                      <a:pPr algn="just"/>
                      <a:endParaRPr lang="en-US" sz="2400" b="0" u="none" strike="noStrike" baseline="0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  <a:p>
                      <a:r>
                        <a:rPr lang="en-US" sz="2400" b="1" u="none" strike="noStrike" baseline="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*Most of us will find it difficult to sleep with street light, moonlight and car lights coming into the room </a:t>
                      </a:r>
                      <a:r>
                        <a:rPr lang="en-US" sz="2400" b="1" u="none" strike="noStrike" baseline="0" dirty="0" smtClean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— </a:t>
                      </a:r>
                      <a:r>
                        <a:rPr lang="en-US" sz="2400" b="1" u="none" strike="noStrike" baseline="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blackout curtains can help anyone sensitive to light </a:t>
                      </a:r>
                      <a:r>
                        <a:rPr lang="en-US" sz="2400" b="1" u="none" strike="noStrike" baseline="0" dirty="0" smtClean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disruption. </a:t>
                      </a:r>
                      <a:r>
                        <a:rPr lang="en-US" sz="2400" b="1" u="none" strike="noStrike" baseline="0" dirty="0"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	</a:t>
                      </a:r>
                      <a:endParaRPr lang="en-GB" sz="1200" b="1" dirty="0">
                        <a:effectLst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i="0" u="none" strike="noStrike" baseline="0" dirty="0">
                          <a:solidFill>
                            <a:srgbClr val="000000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Install a blue light filter on phones to help reduce the impact of screen time on the sleep </a:t>
                      </a:r>
                      <a:r>
                        <a:rPr lang="en-US" sz="2400" b="0" i="0" u="none" strike="noStrike" baseline="0" dirty="0" smtClean="0">
                          <a:solidFill>
                            <a:srgbClr val="000000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cycle. </a:t>
                      </a:r>
                      <a:endParaRPr lang="en-US" sz="2400" b="0" i="0" u="none" strike="noStrike" baseline="0" dirty="0">
                        <a:solidFill>
                          <a:srgbClr val="000000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  <a:p>
                      <a:endParaRPr lang="en-US" sz="2400" b="0" i="0" u="none" strike="noStrike" baseline="0" dirty="0">
                        <a:solidFill>
                          <a:srgbClr val="000000"/>
                        </a:solidFill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  <a:p>
                      <a:r>
                        <a:rPr lang="en-US" sz="2400" b="1" i="0" u="none" strike="noStrike" baseline="0" dirty="0">
                          <a:solidFill>
                            <a:srgbClr val="000000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*This may be helpful but there are no clear studies yet to demonstrate their impacts. Plus, the engagement with friends and gaming etc. still keeps the mind engaged and disrupts </a:t>
                      </a:r>
                      <a:r>
                        <a:rPr lang="en-US" sz="2400" b="1" i="0" u="none" strike="noStrike" baseline="0" dirty="0" smtClean="0">
                          <a:solidFill>
                            <a:srgbClr val="000000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sleep.</a:t>
                      </a:r>
                      <a:r>
                        <a:rPr lang="en-US" sz="2400" b="0" i="0" u="none" strike="noStrike" baseline="0" dirty="0">
                          <a:solidFill>
                            <a:srgbClr val="000000"/>
                          </a:solidFill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	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31137598"/>
                  </a:ext>
                </a:extLst>
              </a:tr>
              <a:tr h="2650538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Taking a short afternoon nap after teatime is a great way to regularly top up </a:t>
                      </a:r>
                      <a:r>
                        <a:rPr kumimoji="0" lang="en-US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sleep. </a:t>
                      </a:r>
                      <a:endParaRPr kumimoji="0" lang="en-US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*Naps may help some people if they are maximum 30-45 mins and taken before 3pm. It is important to ensure this does not disrupt regular sleep </a:t>
                      </a: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Lato" panose="020F0502020204030203" pitchFamily="34" charset="0"/>
                          <a:ea typeface="Lato" panose="020F0502020204030203" pitchFamily="34" charset="0"/>
                          <a:cs typeface="Lato" panose="020F0502020204030203" pitchFamily="34" charset="0"/>
                        </a:rPr>
                        <a:t>patterns.</a:t>
                      </a:r>
                      <a:endParaRPr kumimoji="0" lang="en-GB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just"/>
                      <a:endParaRPr lang="en-GB" sz="2400" dirty="0">
                        <a:latin typeface="Lato" panose="020F0502020204030203" pitchFamily="34" charset="0"/>
                        <a:ea typeface="Lato" panose="020F0502020204030203" pitchFamily="34" charset="0"/>
                        <a:cs typeface="Lato" panose="020F0502020204030203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4118510"/>
                  </a:ext>
                </a:extLst>
              </a:tr>
            </a:tbl>
          </a:graphicData>
        </a:graphic>
      </p:graphicFrame>
      <p:sp>
        <p:nvSpPr>
          <p:cNvPr id="7" name="Footer Placeholder 1">
            <a:extLst>
              <a:ext uri="{FF2B5EF4-FFF2-40B4-BE49-F238E27FC236}">
                <a16:creationId xmlns:a16="http://schemas.microsoft.com/office/drawing/2014/main" id="{31791BD7-A044-40E5-AC89-5B0CE9A73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479918"/>
            <a:ext cx="121920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  </a:t>
            </a:r>
          </a:p>
        </p:txBody>
      </p:sp>
    </p:spTree>
    <p:extLst>
      <p:ext uri="{BB962C8B-B14F-4D97-AF65-F5344CB8AC3E}">
        <p14:creationId xmlns:p14="http://schemas.microsoft.com/office/powerpoint/2010/main" val="1699395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3678" y="516259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b="1" dirty="0">
                <a:solidFill>
                  <a:srgbClr val="95519E"/>
                </a:solidFill>
                <a:latin typeface="League Spartan" panose="00000800000000000000" pitchFamily="50" charset="0"/>
              </a:rPr>
              <a:t>What have you learnt?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ague Spartan" panose="00000800000000000000" pitchFamily="50" charset="0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3678" y="1773967"/>
            <a:ext cx="628303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Think back to Abe from the start of the lesson.</a:t>
            </a:r>
          </a:p>
          <a:p>
            <a:endParaRPr lang="en-US" sz="32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r>
              <a:rPr lang="en-US" sz="32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Revisit your sheet, annotate your initial thoughts from the start of the lesson, changing anything you now feel differently about and adding any interesting facts from the lesson.</a:t>
            </a:r>
            <a:endParaRPr lang="en-GB" sz="320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9" name="Footer Placeholder 1">
            <a:extLst>
              <a:ext uri="{FF2B5EF4-FFF2-40B4-BE49-F238E27FC236}">
                <a16:creationId xmlns:a16="http://schemas.microsoft.com/office/drawing/2014/main" id="{2A979D28-BB06-4565-8F6E-5246737985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479918"/>
            <a:ext cx="121920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 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629B955-6B23-4E37-8555-786ADEAE8A7A}"/>
              </a:ext>
            </a:extLst>
          </p:cNvPr>
          <p:cNvSpPr/>
          <p:nvPr/>
        </p:nvSpPr>
        <p:spPr>
          <a:xfrm>
            <a:off x="7628323" y="1853827"/>
            <a:ext cx="410210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>
              <a:spcAft>
                <a:spcPts val="600"/>
              </a:spcAft>
              <a:buFontTx/>
              <a:buAutoNum type="arabicPeriod"/>
              <a:defRPr/>
            </a:pPr>
            <a:r>
              <a:rPr lang="en-US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‘Getting an early night’ can be counterproductive if it is a change of sleep </a:t>
            </a:r>
            <a:r>
              <a:rPr lang="en-US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pattern.</a:t>
            </a:r>
            <a:endParaRPr lang="en-US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228600" lvl="0" indent="-228600">
              <a:spcAft>
                <a:spcPts val="600"/>
              </a:spcAft>
              <a:buFontTx/>
              <a:buAutoNum type="arabicPeriod"/>
              <a:defRPr/>
            </a:pPr>
            <a:r>
              <a:rPr lang="en-US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Pressing the ‘snooze’ button can again mean disrupting the normal sleep pattern.</a:t>
            </a:r>
          </a:p>
          <a:p>
            <a:pPr marL="228600" lvl="0" indent="-228600">
              <a:spcAft>
                <a:spcPts val="600"/>
              </a:spcAft>
              <a:buFontTx/>
              <a:buAutoNum type="arabicPeriod"/>
              <a:defRPr/>
            </a:pPr>
            <a:r>
              <a:rPr lang="en-US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Not eating breakfast increases the likelihood of sugar cravings and energy </a:t>
            </a:r>
            <a:r>
              <a:rPr lang="en-US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dips.</a:t>
            </a:r>
            <a:endParaRPr lang="en-US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228600" lvl="0" indent="-228600">
              <a:spcAft>
                <a:spcPts val="600"/>
              </a:spcAft>
              <a:buFontTx/>
              <a:buAutoNum type="arabicPeriod"/>
              <a:defRPr/>
            </a:pPr>
            <a:r>
              <a:rPr lang="en-US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Eating a large meal late in the evening can make it more difficult to </a:t>
            </a:r>
            <a:r>
              <a:rPr lang="en-US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sleep.</a:t>
            </a:r>
            <a:endParaRPr lang="en-US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228600" lvl="0" indent="-228600">
              <a:spcAft>
                <a:spcPts val="600"/>
              </a:spcAft>
              <a:buFontTx/>
              <a:buAutoNum type="arabicPeriod"/>
              <a:defRPr/>
            </a:pPr>
            <a:r>
              <a:rPr lang="en-US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Preparing for the next day in advance is </a:t>
            </a:r>
            <a:r>
              <a:rPr lang="en-US" dirty="0" smtClean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helpful.</a:t>
            </a:r>
            <a:endParaRPr lang="en-GB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7" name="Picture 6" descr="Sleeping, Bed, Bedtime, Icon, Dream, Human, Design"/>
          <p:cNvPicPr>
            <a:picLocks noChangeAspect="1" noChangeArrowheads="1"/>
          </p:cNvPicPr>
          <p:nvPr/>
        </p:nvPicPr>
        <p:blipFill>
          <a:blip r:embed="rId3" cstate="screen">
            <a:duotone>
              <a:prstClr val="black"/>
              <a:srgbClr val="B137C9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61852" y="1123776"/>
            <a:ext cx="5553442" cy="5498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Arrow: Down 10">
            <a:extLst>
              <a:ext uri="{FF2B5EF4-FFF2-40B4-BE49-F238E27FC236}">
                <a16:creationId xmlns:a16="http://schemas.microsoft.com/office/drawing/2014/main" id="{9B8DE701-E5BE-4AD5-A0E4-7413C6F808AE}"/>
              </a:ext>
            </a:extLst>
          </p:cNvPr>
          <p:cNvSpPr/>
          <p:nvPr/>
        </p:nvSpPr>
        <p:spPr>
          <a:xfrm rot="2494991">
            <a:off x="10122417" y="252417"/>
            <a:ext cx="2247190" cy="1374151"/>
          </a:xfrm>
          <a:prstGeom prst="downArrow">
            <a:avLst/>
          </a:prstGeom>
          <a:solidFill>
            <a:srgbClr val="F1B3FF"/>
          </a:solidFill>
          <a:ln>
            <a:solidFill>
              <a:srgbClr val="CC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 smtClean="0">
              <a:solidFill>
                <a:srgbClr val="B137C9"/>
              </a:solidFill>
            </a:endParaRPr>
          </a:p>
          <a:p>
            <a:pPr algn="ctr"/>
            <a:r>
              <a:rPr lang="en-GB" sz="1400" b="1" dirty="0" smtClean="0">
                <a:solidFill>
                  <a:srgbClr val="B137C9"/>
                </a:solidFill>
              </a:rPr>
              <a:t>Click the image </a:t>
            </a:r>
            <a:r>
              <a:rPr lang="en-GB" sz="1400" dirty="0">
                <a:solidFill>
                  <a:srgbClr val="B137C9"/>
                </a:solidFill>
              </a:rPr>
              <a:t>to reveal key learning points!</a:t>
            </a:r>
          </a:p>
        </p:txBody>
      </p:sp>
    </p:spTree>
    <p:extLst>
      <p:ext uri="{BB962C8B-B14F-4D97-AF65-F5344CB8AC3E}">
        <p14:creationId xmlns:p14="http://schemas.microsoft.com/office/powerpoint/2010/main" val="2030126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8133" y="516024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Further support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ague Spartan" panose="00000800000000000000" pitchFamily="50" charset="0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92687" y="1518917"/>
            <a:ext cx="506980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Further information and support can be found at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NHS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Website</a:t>
            </a:r>
          </a:p>
          <a:p>
            <a:pPr lvl="0">
              <a:defRPr/>
            </a:pPr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hlinkClick r:id="rId3"/>
              </a:rPr>
              <a:t>http://www.nhs.uk/</a:t>
            </a:r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400" baseline="0" dirty="0"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The Sleep Council</a:t>
            </a:r>
          </a:p>
          <a:p>
            <a:pPr lvl="0">
              <a:defRPr/>
            </a:pPr>
            <a:r>
              <a:rPr lang="en-US" sz="2400" dirty="0">
                <a:latin typeface="Lato" panose="020B0604020202020204" charset="0"/>
                <a:ea typeface="Lato" panose="020B0604020202020204" charset="0"/>
                <a:cs typeface="Lato" panose="020B0604020202020204" charset="0"/>
                <a:hlinkClick r:id="rId4"/>
              </a:rPr>
              <a:t>https://sleepcouncil.org.uk</a:t>
            </a:r>
            <a:r>
              <a:rPr lang="en-US" sz="2400" dirty="0">
                <a:solidFill>
                  <a:prstClr val="white">
                    <a:lumMod val="50000"/>
                  </a:prstClr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  <a:hlinkClick r:id="rId4"/>
              </a:rPr>
              <a:t>/</a:t>
            </a:r>
            <a:r>
              <a:rPr lang="en-US" sz="2400" dirty="0">
                <a:solidFill>
                  <a:prstClr val="white">
                    <a:lumMod val="50000"/>
                  </a:prstClr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635487" y="6426456"/>
            <a:ext cx="542325" cy="4315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93314" y="1518917"/>
            <a:ext cx="5444348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If you’re worried about your sleep, you should always speak to your parent or carer or a teacher in school so they can help you.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400" dirty="0">
              <a:solidFill>
                <a:prstClr val="black"/>
              </a:solidFill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You can also make an appointment to see your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GP.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0" name="Picture 2" descr="The Sleep Counci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20658" y="4663477"/>
            <a:ext cx="4072954" cy="1062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Speech Bubbles, Conversation, Black, Blank, Chat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50695" y="4196573"/>
            <a:ext cx="2912582" cy="1874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Footer Placeholder 1">
            <a:extLst>
              <a:ext uri="{FF2B5EF4-FFF2-40B4-BE49-F238E27FC236}">
                <a16:creationId xmlns:a16="http://schemas.microsoft.com/office/drawing/2014/main" id="{CA312261-61C3-434C-B7BA-AF6F8A2E2F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479918"/>
            <a:ext cx="121920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  </a:t>
            </a:r>
          </a:p>
        </p:txBody>
      </p:sp>
    </p:spTree>
    <p:extLst>
      <p:ext uri="{BB962C8B-B14F-4D97-AF65-F5344CB8AC3E}">
        <p14:creationId xmlns:p14="http://schemas.microsoft.com/office/powerpoint/2010/main" val="4150181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6043" y="519789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More activities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ague Spartan" panose="00000800000000000000" pitchFamily="50" charset="0"/>
              <a:ea typeface="+mn-ea"/>
              <a:cs typeface="+mn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86889" y="1263464"/>
            <a:ext cx="75397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Sleep survey</a:t>
            </a:r>
          </a:p>
        </p:txBody>
      </p:sp>
      <p:sp>
        <p:nvSpPr>
          <p:cNvPr id="9" name="Rectangle 8"/>
          <p:cNvSpPr/>
          <p:nvPr/>
        </p:nvSpPr>
        <p:spPr>
          <a:xfrm>
            <a:off x="686889" y="1786684"/>
            <a:ext cx="9638211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Plan and carry out a survey of family</a:t>
            </a:r>
            <a:r>
              <a:rPr kumimoji="0" lang="en-GB" sz="280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 and close friends about their sleep patterns</a:t>
            </a:r>
            <a:r>
              <a:rPr kumimoji="0" lang="en-GB" sz="280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050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Information </a:t>
            </a:r>
            <a:r>
              <a:rPr kumimoji="0" lang="en-US" sz="2800" b="0" i="0" u="none" strike="noStrike" kern="1200" cap="none" spc="0" normalizeH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you could collect: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" b="0" i="0" u="none" strike="noStrike" kern="1200" cap="none" spc="0" normalizeH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800" noProof="0" dirty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Bedtimes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kumimoji="0" lang="en-US" sz="2800" b="0" i="0" u="none" strike="noStrike" kern="1200" cap="none" spc="0" normalizeH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Hours of sleep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Bedtime routines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Ways to overcome insomnia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000" dirty="0">
              <a:solidFill>
                <a:prstClr val="black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Surveys could be anonymous but questions about age and gender might be useful for further discussion.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623241" y="2491926"/>
            <a:ext cx="3346984" cy="2502174"/>
          </a:xfrm>
          <a:prstGeom prst="rect">
            <a:avLst/>
          </a:prstGeom>
        </p:spPr>
      </p:pic>
      <p:sp>
        <p:nvSpPr>
          <p:cNvPr id="10" name="Footer Placeholder 1">
            <a:extLst>
              <a:ext uri="{FF2B5EF4-FFF2-40B4-BE49-F238E27FC236}">
                <a16:creationId xmlns:a16="http://schemas.microsoft.com/office/drawing/2014/main" id="{20ED63D2-B222-42CB-99D7-DBC147CB8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479918"/>
            <a:ext cx="121920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  </a:t>
            </a:r>
          </a:p>
        </p:txBody>
      </p:sp>
    </p:spTree>
    <p:extLst>
      <p:ext uri="{BB962C8B-B14F-4D97-AF65-F5344CB8AC3E}">
        <p14:creationId xmlns:p14="http://schemas.microsoft.com/office/powerpoint/2010/main" val="3627309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17875" y="6479919"/>
            <a:ext cx="644611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D651D86-383D-45DB-A701-76B5BFCFE28F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860784" y="1729121"/>
            <a:ext cx="60017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Good sleep habits </a:t>
            </a:r>
            <a:r>
              <a:rPr kumimoji="0" lang="en-GB" sz="28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campaign</a:t>
            </a:r>
            <a:endParaRPr kumimoji="0" lang="en-GB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League Spartan" panose="00000800000000000000" pitchFamily="50" charset="0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860784" y="2415493"/>
            <a:ext cx="6179286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Using the </a:t>
            </a:r>
            <a:r>
              <a:rPr lang="en-GB" sz="2800" noProof="0" dirty="0" smtClean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surveys, </a:t>
            </a:r>
            <a:r>
              <a:rPr lang="en-GB" sz="2800" noProof="0" dirty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decide which is the biggest issue for </a:t>
            </a:r>
            <a:r>
              <a:rPr lang="en-GB" sz="2800" noProof="0" dirty="0" smtClean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‘sleep hygiene’.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600" noProof="0" dirty="0">
              <a:solidFill>
                <a:prstClr val="black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C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reate an advertising campaign that raises awareness and suggests helpful hints for the issue.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baseline="0" dirty="0">
              <a:solidFill>
                <a:prstClr val="black"/>
              </a:solidFill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 panose="020B0604020202020204" charset="0"/>
                <a:ea typeface="Lato" panose="020B0604020202020204" charset="0"/>
                <a:cs typeface="Lato" panose="020B0604020202020204" charset="0"/>
              </a:rPr>
              <a:t>This could be a video, poster or leaflet.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95519E"/>
              </a:solidFill>
              <a:effectLst/>
              <a:uLnTx/>
              <a:uFillTx/>
              <a:latin typeface="Lato" panose="020B0604020202020204" charset="0"/>
              <a:ea typeface="Lato" panose="020B0604020202020204" charset="0"/>
              <a:cs typeface="Lato" panose="020B0604020202020204" charset="0"/>
            </a:endParaRPr>
          </a:p>
        </p:txBody>
      </p:sp>
      <p:pic>
        <p:nvPicPr>
          <p:cNvPr id="1026" name="Picture 2" descr="Startup, Meeting, Brainstorming, Business, Teamwork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616" y="1844778"/>
            <a:ext cx="5337763" cy="3558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59144" y="513528"/>
            <a:ext cx="1071418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srgbClr val="95519E"/>
                </a:solidFill>
                <a:effectLst/>
                <a:uLnTx/>
                <a:uFillTx/>
                <a:latin typeface="League Spartan" panose="00000800000000000000" pitchFamily="50" charset="0"/>
                <a:ea typeface="+mn-ea"/>
                <a:cs typeface="+mn-cs"/>
              </a:rPr>
              <a:t>More activities</a:t>
            </a:r>
            <a:endParaRPr kumimoji="0" lang="en-GB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League Spartan" panose="00000800000000000000" pitchFamily="50" charset="0"/>
              <a:ea typeface="+mn-ea"/>
              <a:cs typeface="+mn-cs"/>
            </a:endParaRPr>
          </a:p>
        </p:txBody>
      </p:sp>
      <p:sp>
        <p:nvSpPr>
          <p:cNvPr id="12" name="Footer Placeholder 1">
            <a:extLst>
              <a:ext uri="{FF2B5EF4-FFF2-40B4-BE49-F238E27FC236}">
                <a16:creationId xmlns:a16="http://schemas.microsoft.com/office/drawing/2014/main" id="{C2A75DE2-1796-4251-9418-B31F7AD0B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479918"/>
            <a:ext cx="12192000" cy="365125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© PSHE Association 2020  </a:t>
            </a:r>
          </a:p>
        </p:txBody>
      </p:sp>
    </p:spTree>
    <p:extLst>
      <p:ext uri="{BB962C8B-B14F-4D97-AF65-F5344CB8AC3E}">
        <p14:creationId xmlns:p14="http://schemas.microsoft.com/office/powerpoint/2010/main" val="3517349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2553</TotalTime>
  <Words>1625</Words>
  <Application>Microsoft Office PowerPoint</Application>
  <PresentationFormat>Widescreen</PresentationFormat>
  <Paragraphs>198</Paragraphs>
  <Slides>16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League Spartan</vt:lpstr>
      <vt:lpstr>Times New Roman</vt:lpstr>
      <vt:lpstr>Open Sans Light</vt:lpstr>
      <vt:lpstr>Gill Sans MT</vt:lpstr>
      <vt:lpstr>Calibri Light</vt:lpstr>
      <vt:lpstr>Arial</vt:lpstr>
      <vt:lpstr>Calibri</vt:lpstr>
      <vt:lpstr>Lato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PSHE Association©</dc:creator>
  <cp:lastModifiedBy>Helen Schroepfer</cp:lastModifiedBy>
  <cp:revision>154</cp:revision>
  <dcterms:created xsi:type="dcterms:W3CDTF">2019-03-04T11:32:44Z</dcterms:created>
  <dcterms:modified xsi:type="dcterms:W3CDTF">2020-04-21T11:55:50Z</dcterms:modified>
</cp:coreProperties>
</file>