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bookmarkIdSeed="3">
  <p:sldMasterIdLst>
    <p:sldMasterId id="2147483648" r:id="rId1"/>
  </p:sldMasterIdLst>
  <p:notesMasterIdLst>
    <p:notesMasterId r:id="rId18"/>
  </p:notesMasterIdLst>
  <p:sldIdLst>
    <p:sldId id="271" r:id="rId2"/>
    <p:sldId id="272" r:id="rId3"/>
    <p:sldId id="309" r:id="rId4"/>
    <p:sldId id="294" r:id="rId5"/>
    <p:sldId id="308" r:id="rId6"/>
    <p:sldId id="296" r:id="rId7"/>
    <p:sldId id="310" r:id="rId8"/>
    <p:sldId id="297" r:id="rId9"/>
    <p:sldId id="298" r:id="rId10"/>
    <p:sldId id="266" r:id="rId11"/>
    <p:sldId id="291" r:id="rId12"/>
    <p:sldId id="311" r:id="rId13"/>
    <p:sldId id="312" r:id="rId14"/>
    <p:sldId id="299" r:id="rId15"/>
    <p:sldId id="269" r:id="rId16"/>
    <p:sldId id="307" r:id="rId17"/>
  </p:sldIdLst>
  <p:sldSz cx="12192000" cy="6858000"/>
  <p:notesSz cx="6858000" cy="9144000"/>
  <p:embeddedFontLst>
    <p:embeddedFont>
      <p:font typeface="League Spartan" panose="020B0604020202020204" charset="0"/>
      <p:bold r:id="rId19"/>
    </p:embeddedFont>
    <p:embeddedFont>
      <p:font typeface="Open Sans Light" panose="020B0604020202020204" charset="0"/>
      <p:regular r:id="rId20"/>
      <p:italic r:id="rId21"/>
    </p:embeddedFont>
    <p:embeddedFont>
      <p:font typeface="Gill Sans MT" panose="020B0502020104020203" pitchFamily="34" charset="0"/>
      <p:regular r:id="rId22"/>
      <p:bold r:id="rId23"/>
      <p:italic r:id="rId24"/>
      <p:boldItalic r:id="rId25"/>
    </p:embeddedFont>
    <p:embeddedFont>
      <p:font typeface="Calibri Light" panose="020F0302020204030204" pitchFamily="34" charset="0"/>
      <p:regular r:id="rId26"/>
      <p:italic r:id="rId27"/>
    </p:embeddedFont>
    <p:embeddedFont>
      <p:font typeface="Segoe Print" panose="02000600000000000000" pitchFamily="2" charset="0"/>
      <p:regular r:id="rId28"/>
      <p:bold r:id="rId29"/>
    </p:embeddedFont>
    <p:embeddedFont>
      <p:font typeface="Lato" panose="020B0604020202020204" charset="0"/>
      <p:regular r:id="rId30"/>
      <p:bold r:id="rId31"/>
      <p:italic r:id="rId32"/>
      <p:boldItalic r:id="rId33"/>
    </p:embeddedFont>
    <p:embeddedFont>
      <p:font typeface="Calibri" panose="020F0502020204030204" pitchFamily="34" charset="0"/>
      <p:regular r:id="rId34"/>
      <p:bold r:id="rId35"/>
      <p:italic r:id="rId36"/>
      <p:boldItalic r:id="rId3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Jenny Barksfield" initials="JB" lastIdx="25" clrIdx="6">
    <p:extLst>
      <p:ext uri="{19B8F6BF-5375-455C-9EA6-DF929625EA0E}">
        <p15:presenceInfo xmlns:p15="http://schemas.microsoft.com/office/powerpoint/2012/main" userId="S-1-5-21-1285066173-1815393381-3561576999-2204" providerId="AD"/>
      </p:ext>
    </p:extLst>
  </p:cmAuthor>
  <p:cmAuthor id="1" name="Sally Martin" initials="SM" lastIdx="61" clrIdx="0">
    <p:extLst/>
  </p:cmAuthor>
  <p:cmAuthor id="2" name="Karen" initials="KS" lastIdx="7" clrIdx="1"/>
  <p:cmAuthor id="3" name="Helen Emerson" initials="HE" lastIdx="5" clrIdx="2">
    <p:extLst>
      <p:ext uri="{19B8F6BF-5375-455C-9EA6-DF929625EA0E}">
        <p15:presenceInfo xmlns:p15="http://schemas.microsoft.com/office/powerpoint/2012/main" userId="S-1-5-21-1285066173-1815393381-3561576999-2635" providerId="AD"/>
      </p:ext>
    </p:extLst>
  </p:cmAuthor>
  <p:cmAuthor id="4" name="Jenny Fox" initials="JF" lastIdx="37" clrIdx="3">
    <p:extLst>
      <p:ext uri="{19B8F6BF-5375-455C-9EA6-DF929625EA0E}">
        <p15:presenceInfo xmlns:p15="http://schemas.microsoft.com/office/powerpoint/2012/main" userId="S-1-5-21-1285066173-1815393381-3561576999-2620" providerId="AD"/>
      </p:ext>
    </p:extLst>
  </p:cmAuthor>
  <p:cmAuthor id="5" name="Anne Bell" initials="AB" lastIdx="1" clrIdx="4">
    <p:extLst>
      <p:ext uri="{19B8F6BF-5375-455C-9EA6-DF929625EA0E}">
        <p15:presenceInfo xmlns:p15="http://schemas.microsoft.com/office/powerpoint/2012/main" userId="314d471810b53530" providerId="Windows Live"/>
      </p:ext>
    </p:extLst>
  </p:cmAuthor>
  <p:cmAuthor id="6" name="Bethan Miller" initials="BM" lastIdx="31" clrIdx="5">
    <p:extLst>
      <p:ext uri="{19B8F6BF-5375-455C-9EA6-DF929625EA0E}">
        <p15:presenceInfo xmlns:p15="http://schemas.microsoft.com/office/powerpoint/2012/main" userId="S-1-5-21-1285066173-1815393381-3561576999-264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5519E"/>
    <a:srgbClr val="747679"/>
    <a:srgbClr val="CC99FF"/>
    <a:srgbClr val="CC00FF"/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364" autoAdjust="0"/>
  </p:normalViewPr>
  <p:slideViewPr>
    <p:cSldViewPr snapToGrid="0">
      <p:cViewPr varScale="1">
        <p:scale>
          <a:sx n="62" d="100"/>
          <a:sy n="62" d="100"/>
        </p:scale>
        <p:origin x="174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4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font" Target="fonts/font16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33" Type="http://schemas.openxmlformats.org/officeDocument/2006/relationships/font" Target="fonts/font15.fntdata"/><Relationship Id="rId38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font" Target="fonts/font14.fntdata"/><Relationship Id="rId37" Type="http://schemas.openxmlformats.org/officeDocument/2006/relationships/font" Target="fonts/font19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36" Type="http://schemas.openxmlformats.org/officeDocument/2006/relationships/font" Target="fonts/font18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font" Target="fonts/font1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187F6F-9843-49C6-B98B-30FABCBEA948}" type="datetimeFigureOut">
              <a:rPr lang="en-GB" smtClean="0"/>
              <a:t>21/04/2020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7DB251-18AC-41D5-959F-F289AB91753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83648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96744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71514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1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1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32936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82098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10846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4486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0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2643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B1BC51A-74D5-4913-84BC-78080CE7AED9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26844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rgbClr val="9551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69436" y="6567015"/>
            <a:ext cx="422564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fld id="{2D651D86-383D-45DB-A701-76B5BFCFE28F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4991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4625DA5-65DF-4104-9FD3-85E6D9945DEC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3445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AD7084E-4ACB-4C63-8E1C-6FA6D3C12CE0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0612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8EDEF39-D212-4F11-9B46-E280ACD6D935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9992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227D3B1-02F1-4D38-8061-5C9363E92D44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4157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© PSHE Association 2018   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69436" y="6567015"/>
            <a:ext cx="422564" cy="365125"/>
          </a:xfrm>
          <a:prstGeom prst="rect">
            <a:avLst/>
          </a:prstGeom>
        </p:spPr>
        <p:txBody>
          <a:bodyPr/>
          <a:lstStyle>
            <a:lvl1pPr>
              <a:defRPr lang="en-GB" sz="1400" kern="1200" smtClean="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fld id="{2D651D86-383D-45DB-A701-76B5BFCFE28F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767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60BCF9-B630-4346-BE16-1BAC4BBDEC78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399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AA1526A-B2B8-44E4-BE2F-FB0C3D36D1E5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530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C21C6A-7D6D-4577-B7DF-6FC2D04838EF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1082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2EFBDEA-DDC4-4E4A-8DFA-3C9726BA22B7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1142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0" y="6581516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GB" dirty="0"/>
              <a:t>© PSHE Association 2018   </a:t>
            </a:r>
          </a:p>
        </p:txBody>
      </p:sp>
    </p:spTree>
    <p:extLst>
      <p:ext uri="{BB962C8B-B14F-4D97-AF65-F5344CB8AC3E}">
        <p14:creationId xmlns:p14="http://schemas.microsoft.com/office/powerpoint/2010/main" val="3181161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hildline.org.uk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hyperlink" Target="http://www.samaritans.org/" TargetMode="External"/><Relationship Id="rId4" Type="http://schemas.openxmlformats.org/officeDocument/2006/relationships/hyperlink" Target="https://youngminds.org.uk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047750" y="3338030"/>
            <a:ext cx="10096499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</a:rPr>
              <a:t>Secondary lesson </a:t>
            </a: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</a:rPr>
              <a:t>2: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eague Spartan" panose="00000800000000000000" pitchFamily="50" charset="0"/>
              </a:rPr>
              <a:t>Healthy coping strategies</a:t>
            </a:r>
            <a:endParaRPr kumimoji="0" lang="en-GB" sz="4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League Spartan" panose="00000800000000000000" pitchFamily="50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League Spartan" panose="00000800000000000000" pitchFamily="50" charset="0"/>
            </a:endParaRPr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581516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 </a:t>
            </a:r>
            <a:r>
              <a:rPr lang="en-GB" dirty="0"/>
              <a:t>	 </a:t>
            </a:r>
          </a:p>
        </p:txBody>
      </p:sp>
      <p:pic>
        <p:nvPicPr>
          <p:cNvPr id="6" name="Picture 6" descr="Meditation, Presence, Spiritual, Communication">
            <a:extLst>
              <a:ext uri="{FF2B5EF4-FFF2-40B4-BE49-F238E27FC236}">
                <a16:creationId xmlns:a16="http://schemas.microsoft.com/office/drawing/2014/main" id="{50B8EA49-8737-4444-8AC7-D11EFB5AA7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44151" y="168607"/>
            <a:ext cx="3340603" cy="30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2468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749847" y="3188023"/>
            <a:ext cx="10965901" cy="32778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1"/>
            <a:r>
              <a:rPr lang="en-GB" sz="3200" b="1" dirty="0">
                <a:latin typeface="League Spartan" panose="00000800000000000000" pitchFamily="50" charset="0"/>
              </a:rPr>
              <a:t>We will be able to: </a:t>
            </a:r>
          </a:p>
          <a:p>
            <a:pPr lvl="3"/>
            <a:endParaRPr lang="en-GB" sz="100" b="1" dirty="0">
              <a:latin typeface="Gill Sans MT" panose="020B0502020104020203" pitchFamily="34" charset="0"/>
            </a:endParaRPr>
          </a:p>
          <a:p>
            <a:pPr marL="914400" lvl="1" indent="-457200">
              <a:spcAft>
                <a:spcPts val="1200"/>
              </a:spcAft>
              <a:buSzPct val="202000"/>
              <a:buBlip>
                <a:blip r:embed="rId3"/>
              </a:buBlip>
            </a:pPr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recognise circumstances leading to intense emotions that may be difficult to manage</a:t>
            </a:r>
          </a:p>
          <a:p>
            <a:pPr marL="914400" lvl="1" indent="-457200">
              <a:spcAft>
                <a:spcPts val="1200"/>
              </a:spcAft>
              <a:buSzPct val="202000"/>
              <a:buBlip>
                <a:blip r:embed="rId3"/>
              </a:buBlip>
            </a:pPr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explain a range of positive strategies for managing difficult emotions</a:t>
            </a:r>
          </a:p>
          <a:p>
            <a:pPr marL="914400" lvl="1" indent="-457200">
              <a:spcAft>
                <a:spcPts val="1200"/>
              </a:spcAft>
              <a:buSzPct val="202000"/>
              <a:buBlip>
                <a:blip r:embed="rId3"/>
              </a:buBlip>
            </a:pPr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assess whom, how and why to ask for support when it’s needed</a:t>
            </a:r>
          </a:p>
          <a:p>
            <a:pPr marL="914400" lvl="1" indent="-457200">
              <a:spcAft>
                <a:spcPts val="1200"/>
              </a:spcAft>
              <a:buSzPct val="202000"/>
              <a:buBlip>
                <a:blip r:embed="rId3"/>
              </a:buBlip>
            </a:pPr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evaluate the positive and negative impact of social media on emotional wellbeing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49850" y="589419"/>
            <a:ext cx="10706426" cy="93871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3"/>
            <a:endParaRPr lang="en-GB" sz="1600" b="1" dirty="0">
              <a:latin typeface="Gill Sans MT" panose="020B0502020104020203" pitchFamily="34" charset="0"/>
            </a:endParaRPr>
          </a:p>
          <a:p>
            <a:pPr lvl="3"/>
            <a:endParaRPr lang="en-GB" sz="1100" b="1" dirty="0">
              <a:latin typeface="Gill Sans MT" panose="020B0502020104020203" pitchFamily="34" charset="0"/>
            </a:endParaRPr>
          </a:p>
          <a:p>
            <a:pPr lvl="3"/>
            <a:endParaRPr lang="en-GB" sz="800" b="1" dirty="0">
              <a:latin typeface="Gill Sans MT" panose="020B0502020104020203" pitchFamily="34" charset="0"/>
            </a:endParaRPr>
          </a:p>
          <a:p>
            <a:pPr lvl="3"/>
            <a:endParaRPr lang="en-GB" sz="2000" b="1" dirty="0">
              <a:latin typeface="Gill Sans MT" panose="020B0502020104020203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531" y="951146"/>
            <a:ext cx="968621" cy="10763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502" r="10174"/>
          <a:stretch/>
        </p:blipFill>
        <p:spPr>
          <a:xfrm>
            <a:off x="311178" y="3029146"/>
            <a:ext cx="877333" cy="100170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69842" y="652087"/>
            <a:ext cx="11155381" cy="1554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buSzPct val="202000"/>
            </a:pPr>
            <a:r>
              <a:rPr lang="en-GB" sz="3200" dirty="0">
                <a:solidFill>
                  <a:prstClr val="black"/>
                </a:solidFill>
                <a:latin typeface="League Spartan" panose="020B0604020202020204" charset="0"/>
                <a:ea typeface="Lato" panose="020F0502020204030203" pitchFamily="34" charset="0"/>
                <a:cs typeface="Lato" panose="020F0502020204030203" pitchFamily="34" charset="0"/>
              </a:rPr>
              <a:t>We are learning:</a:t>
            </a:r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SzPct val="202000"/>
              <a:buBlip>
                <a:blip r:embed="rId3"/>
              </a:buBlip>
            </a:pPr>
            <a:r>
              <a:rPr lang="en-US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healthy ways to manage difficult feelings or challenging circumstances</a:t>
            </a:r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SzPct val="202000"/>
              <a:buBlip>
                <a:blip r:embed="rId3"/>
              </a:buBlip>
            </a:pPr>
            <a:r>
              <a:rPr lang="en-GB" sz="2400" dirty="0">
                <a:solidFill>
                  <a:prstClr val="black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about the impact of social media on mental health and emotional wellbeing</a:t>
            </a:r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E0F3A02C-5876-49B7-BB40-3A2DD66072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81516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 </a:t>
            </a:r>
            <a:r>
              <a:rPr lang="en-GB" dirty="0"/>
              <a:t>	 </a:t>
            </a:r>
          </a:p>
        </p:txBody>
      </p:sp>
    </p:spTree>
    <p:extLst>
      <p:ext uri="{BB962C8B-B14F-4D97-AF65-F5344CB8AC3E}">
        <p14:creationId xmlns:p14="http://schemas.microsoft.com/office/powerpoint/2010/main" val="1559488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PSHE Association 2018   </a:t>
            </a:r>
            <a:endParaRPr lang="en-GB" dirty="0"/>
          </a:p>
        </p:txBody>
      </p:sp>
      <p:sp>
        <p:nvSpPr>
          <p:cNvPr id="4" name="Oval 3"/>
          <p:cNvSpPr/>
          <p:nvPr/>
        </p:nvSpPr>
        <p:spPr>
          <a:xfrm>
            <a:off x="3297381" y="2728206"/>
            <a:ext cx="5597236" cy="2493818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595253" y="3374950"/>
            <a:ext cx="5001492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 </a:t>
            </a:r>
            <a:r>
              <a:rPr lang="en-GB" sz="2800" b="1" dirty="0"/>
              <a:t>Healthy coping strategies</a:t>
            </a:r>
          </a:p>
          <a:p>
            <a:pPr algn="ctr"/>
            <a:r>
              <a:rPr lang="en-GB" sz="2400" dirty="0"/>
              <a:t>(positive ways of coping or managing strong feelings or emotions)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6471" y="262771"/>
            <a:ext cx="117790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On a sheet of paper, </a:t>
            </a:r>
            <a:r>
              <a:rPr lang="en-GB" sz="2400" b="1" u="sng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make a mind-map</a:t>
            </a:r>
            <a:r>
              <a:rPr lang="en-GB" sz="24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of all the healthy coping strategies you can think of that could help someone manage strong feelings and emotions</a:t>
            </a:r>
          </a:p>
        </p:txBody>
      </p:sp>
      <p:cxnSp>
        <p:nvCxnSpPr>
          <p:cNvPr id="11" name="Straight Connector 10"/>
          <p:cNvCxnSpPr>
            <a:stCxn id="4" idx="6"/>
          </p:cNvCxnSpPr>
          <p:nvPr/>
        </p:nvCxnSpPr>
        <p:spPr>
          <a:xfrm flipV="1">
            <a:off x="8894617" y="3974545"/>
            <a:ext cx="1939638" cy="570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>
            <a:stCxn id="4" idx="5"/>
          </p:cNvCxnSpPr>
          <p:nvPr/>
        </p:nvCxnSpPr>
        <p:spPr>
          <a:xfrm>
            <a:off x="8074921" y="4856813"/>
            <a:ext cx="1969624" cy="1274371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stCxn id="4" idx="4"/>
          </p:cNvCxnSpPr>
          <p:nvPr/>
        </p:nvCxnSpPr>
        <p:spPr>
          <a:xfrm>
            <a:off x="6095999" y="5222024"/>
            <a:ext cx="0" cy="1152523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stCxn id="4" idx="3"/>
          </p:cNvCxnSpPr>
          <p:nvPr/>
        </p:nvCxnSpPr>
        <p:spPr>
          <a:xfrm flipH="1">
            <a:off x="2646218" y="4856813"/>
            <a:ext cx="1470859" cy="1274371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4" idx="2"/>
          </p:cNvCxnSpPr>
          <p:nvPr/>
        </p:nvCxnSpPr>
        <p:spPr>
          <a:xfrm flipH="1">
            <a:off x="1205345" y="3975115"/>
            <a:ext cx="2092036" cy="0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4" idx="1"/>
          </p:cNvCxnSpPr>
          <p:nvPr/>
        </p:nvCxnSpPr>
        <p:spPr>
          <a:xfrm flipH="1" flipV="1">
            <a:off x="2147455" y="1925782"/>
            <a:ext cx="1969622" cy="1167635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4" idx="0"/>
          </p:cNvCxnSpPr>
          <p:nvPr/>
        </p:nvCxnSpPr>
        <p:spPr>
          <a:xfrm flipV="1">
            <a:off x="6095999" y="1575683"/>
            <a:ext cx="0" cy="1152523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stCxn id="4" idx="7"/>
          </p:cNvCxnSpPr>
          <p:nvPr/>
        </p:nvCxnSpPr>
        <p:spPr>
          <a:xfrm flipV="1">
            <a:off x="8074921" y="1925782"/>
            <a:ext cx="1969624" cy="1167635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Footer Placeholder 3">
            <a:extLst>
              <a:ext uri="{FF2B5EF4-FFF2-40B4-BE49-F238E27FC236}">
                <a16:creationId xmlns:a16="http://schemas.microsoft.com/office/drawing/2014/main" id="{E38B7FA2-D08E-43EB-BA20-16F90F8AFE45}"/>
              </a:ext>
            </a:extLst>
          </p:cNvPr>
          <p:cNvSpPr txBox="1">
            <a:spLocks/>
          </p:cNvSpPr>
          <p:nvPr/>
        </p:nvSpPr>
        <p:spPr>
          <a:xfrm>
            <a:off x="152400" y="6545075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>
                <a:solidFill>
                  <a:schemeClr val="tx1"/>
                </a:solidFill>
              </a:rPr>
              <a:t>© PSHE Association 2020 </a:t>
            </a:r>
            <a:r>
              <a:rPr lang="en-GB">
                <a:solidFill>
                  <a:schemeClr val="tx1"/>
                </a:solidFill>
              </a:rPr>
              <a:t>	 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8267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2E145C1-6C86-4D54-99FA-DC816CAD2487}"/>
              </a:ext>
            </a:extLst>
          </p:cNvPr>
          <p:cNvSpPr txBox="1"/>
          <p:nvPr/>
        </p:nvSpPr>
        <p:spPr>
          <a:xfrm>
            <a:off x="201661" y="210780"/>
            <a:ext cx="117790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Managing intense feelings</a:t>
            </a:r>
            <a:endParaRPr lang="en-GB" sz="3200" b="1" dirty="0">
              <a:latin typeface="League Spartan" panose="00000800000000000000" pitchFamily="50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3AE6B6C-C29B-416D-BEBB-A17071B96DC6}"/>
              </a:ext>
            </a:extLst>
          </p:cNvPr>
          <p:cNvSpPr/>
          <p:nvPr/>
        </p:nvSpPr>
        <p:spPr>
          <a:xfrm>
            <a:off x="1644552" y="3057734"/>
            <a:ext cx="81422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95519E"/>
                </a:solidFill>
              </a:rPr>
              <a:t>Is feeling intense emotions every now and again a problem?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9D16D88-75F1-41A5-9AF9-0ED6FA46620C}"/>
              </a:ext>
            </a:extLst>
          </p:cNvPr>
          <p:cNvSpPr/>
          <p:nvPr/>
        </p:nvSpPr>
        <p:spPr>
          <a:xfrm>
            <a:off x="342899" y="872533"/>
            <a:ext cx="1120277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People experience emotions at a variety of levels over time, and the way they manage these emotions can change based on context and the level of emotion.</a:t>
            </a:r>
          </a:p>
          <a:p>
            <a:endParaRPr lang="en-GB" sz="2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r>
              <a:rPr lang="en-GB" sz="24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How would you answer these questions?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9899A3A-A43A-43E4-9A5D-6E290F372C3C}"/>
              </a:ext>
            </a:extLst>
          </p:cNvPr>
          <p:cNvSpPr/>
          <p:nvPr/>
        </p:nvSpPr>
        <p:spPr>
          <a:xfrm>
            <a:off x="3385732" y="4589573"/>
            <a:ext cx="66459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95519E"/>
                </a:solidFill>
              </a:rPr>
              <a:t>When might intense emotions become a problem?</a:t>
            </a:r>
          </a:p>
        </p:txBody>
      </p:sp>
      <p:sp>
        <p:nvSpPr>
          <p:cNvPr id="5" name="Rounded Rectangular Callout 4"/>
          <p:cNvSpPr/>
          <p:nvPr/>
        </p:nvSpPr>
        <p:spPr>
          <a:xfrm>
            <a:off x="1497592" y="2995019"/>
            <a:ext cx="7995284" cy="693516"/>
          </a:xfrm>
          <a:prstGeom prst="wedgeRoundRectCallout">
            <a:avLst>
              <a:gd name="adj1" fmla="val -51263"/>
              <a:gd name="adj2" fmla="val 116266"/>
              <a:gd name="adj3" fmla="val 16667"/>
            </a:avLst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ular Callout 10"/>
          <p:cNvSpPr/>
          <p:nvPr/>
        </p:nvSpPr>
        <p:spPr>
          <a:xfrm>
            <a:off x="3146245" y="4503031"/>
            <a:ext cx="7418341" cy="693516"/>
          </a:xfrm>
          <a:prstGeom prst="wedgeRoundRectCallout">
            <a:avLst>
              <a:gd name="adj1" fmla="val -51263"/>
              <a:gd name="adj2" fmla="val 116266"/>
              <a:gd name="adj3" fmla="val 16667"/>
            </a:avLst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ooter Placeholder 3">
            <a:extLst>
              <a:ext uri="{FF2B5EF4-FFF2-40B4-BE49-F238E27FC236}">
                <a16:creationId xmlns:a16="http://schemas.microsoft.com/office/drawing/2014/main" id="{71BB0517-26D5-4BBC-9692-1DF9A50305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81516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 </a:t>
            </a:r>
            <a:r>
              <a:rPr lang="en-GB" dirty="0"/>
              <a:t>	 </a:t>
            </a:r>
          </a:p>
        </p:txBody>
      </p:sp>
    </p:spTree>
    <p:extLst>
      <p:ext uri="{BB962C8B-B14F-4D97-AF65-F5344CB8AC3E}">
        <p14:creationId xmlns:p14="http://schemas.microsoft.com/office/powerpoint/2010/main" val="2947971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51D86-383D-45DB-A701-76B5BFCFE28F}" type="slidenum">
              <a:rPr lang="en-GB" smtClean="0"/>
              <a:pPr/>
              <a:t>5</a:t>
            </a:fld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73EE7A8-953B-4D76-AFA9-958B7C4F4A17}"/>
              </a:ext>
            </a:extLst>
          </p:cNvPr>
          <p:cNvSpPr/>
          <p:nvPr/>
        </p:nvSpPr>
        <p:spPr>
          <a:xfrm>
            <a:off x="636704" y="1878616"/>
            <a:ext cx="10630010" cy="707886"/>
          </a:xfrm>
          <a:prstGeom prst="rect">
            <a:avLst/>
          </a:prstGeom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en-GB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Feeling intense </a:t>
            </a:r>
            <a:r>
              <a:rPr lang="en-GB" sz="2000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emotions </a:t>
            </a:r>
            <a:r>
              <a:rPr lang="en-GB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every now and again is not necessarily a problem. For example, occasionally feeling furious for a good reason, is not necessarily a problem.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A647B01-3DE9-4FA7-AE55-5251DB77E7D4}"/>
              </a:ext>
            </a:extLst>
          </p:cNvPr>
          <p:cNvSpPr/>
          <p:nvPr/>
        </p:nvSpPr>
        <p:spPr>
          <a:xfrm>
            <a:off x="636704" y="4693129"/>
            <a:ext cx="11132732" cy="1538883"/>
          </a:xfrm>
          <a:prstGeom prst="rect">
            <a:avLst/>
          </a:prstGeom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en-GB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If someone has extreme feelings, an overwhelming number of negative feelings, or experiences these feelings for no apparent reason, they may need more support. </a:t>
            </a:r>
            <a:endParaRPr lang="en-GB" sz="2000" dirty="0" smtClean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endParaRPr lang="en-GB" sz="11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r>
              <a:rPr lang="en-GB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For example, they may need to speak to someone they trust, or they could ask for help from one of the organisations signposted at the end of this lesson.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3AE6B6C-C29B-416D-BEBB-A17071B96DC6}"/>
              </a:ext>
            </a:extLst>
          </p:cNvPr>
          <p:cNvSpPr/>
          <p:nvPr/>
        </p:nvSpPr>
        <p:spPr>
          <a:xfrm>
            <a:off x="3385732" y="711230"/>
            <a:ext cx="81422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95519E"/>
                </a:solidFill>
              </a:rPr>
              <a:t>Is feeling intense emotions every now and again a problem?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9899A3A-A43A-43E4-9A5D-6E290F372C3C}"/>
              </a:ext>
            </a:extLst>
          </p:cNvPr>
          <p:cNvSpPr/>
          <p:nvPr/>
        </p:nvSpPr>
        <p:spPr>
          <a:xfrm>
            <a:off x="3385732" y="3335387"/>
            <a:ext cx="66459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95519E"/>
                </a:solidFill>
              </a:rPr>
              <a:t>When might intense emotions become a problem?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3146245" y="582645"/>
            <a:ext cx="7995284" cy="693516"/>
          </a:xfrm>
          <a:prstGeom prst="wedgeRoundRectCallout">
            <a:avLst>
              <a:gd name="adj1" fmla="val -51263"/>
              <a:gd name="adj2" fmla="val 116266"/>
              <a:gd name="adj3" fmla="val 16667"/>
            </a:avLst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ular Callout 10"/>
          <p:cNvSpPr/>
          <p:nvPr/>
        </p:nvSpPr>
        <p:spPr>
          <a:xfrm>
            <a:off x="2999554" y="3220752"/>
            <a:ext cx="7418341" cy="693516"/>
          </a:xfrm>
          <a:prstGeom prst="wedgeRoundRectCallout">
            <a:avLst>
              <a:gd name="adj1" fmla="val -51263"/>
              <a:gd name="adj2" fmla="val 116266"/>
              <a:gd name="adj3" fmla="val 16667"/>
            </a:avLst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Footer Placeholder 3">
            <a:extLst>
              <a:ext uri="{FF2B5EF4-FFF2-40B4-BE49-F238E27FC236}">
                <a16:creationId xmlns:a16="http://schemas.microsoft.com/office/drawing/2014/main" id="{3288CBE9-2031-476C-AA83-B0F0E86DD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81516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 </a:t>
            </a:r>
            <a:r>
              <a:rPr lang="en-GB" dirty="0"/>
              <a:t>	 </a:t>
            </a:r>
          </a:p>
        </p:txBody>
      </p:sp>
    </p:spTree>
    <p:extLst>
      <p:ext uri="{BB962C8B-B14F-4D97-AF65-F5344CB8AC3E}">
        <p14:creationId xmlns:p14="http://schemas.microsoft.com/office/powerpoint/2010/main" val="3731525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ighlighter Pen, Marker Pen, Pink, Bright, Pen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06417" y="4953433"/>
            <a:ext cx="1464492" cy="1460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255101" y="515580"/>
            <a:ext cx="72359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A day in the life: </a:t>
            </a:r>
            <a:r>
              <a:rPr lang="en-GB" sz="44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Liam</a:t>
            </a:r>
            <a:endParaRPr lang="en-GB" sz="4400" b="1" dirty="0">
              <a:latin typeface="League Spartan" panose="00000800000000000000" pitchFamily="50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40021" y="1591422"/>
            <a:ext cx="4526890" cy="3780522"/>
          </a:xfrm>
          <a:prstGeom prst="rect">
            <a:avLst/>
          </a:prstGeom>
          <a:ln>
            <a:solidFill>
              <a:srgbClr val="95519E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Now read through </a:t>
            </a:r>
            <a:r>
              <a:rPr lang="en-GB" sz="2800" i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Liam’s </a:t>
            </a:r>
            <a:r>
              <a:rPr lang="en-GB" sz="2800" i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day</a:t>
            </a:r>
            <a:r>
              <a:rPr lang="en-GB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</a:t>
            </a:r>
            <a:r>
              <a:rPr lang="en-GB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in </a:t>
            </a:r>
            <a:r>
              <a:rPr lang="en-GB" sz="2800" b="1" i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Resource 1 (L.2)</a:t>
            </a:r>
            <a:r>
              <a:rPr lang="en-GB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, </a:t>
            </a:r>
            <a:r>
              <a:rPr lang="en-GB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and as you do so, note down or highlight everything that happens, or that </a:t>
            </a:r>
            <a:r>
              <a:rPr lang="en-GB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Liam </a:t>
            </a:r>
            <a:r>
              <a:rPr lang="en-GB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does, that could have either a positive or negative effect on his emotional wellbeing.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4E493B5-18DB-47F3-B013-48F0DB0CCBA2}"/>
              </a:ext>
            </a:extLst>
          </p:cNvPr>
          <p:cNvSpPr/>
          <p:nvPr/>
        </p:nvSpPr>
        <p:spPr>
          <a:xfrm>
            <a:off x="5783646" y="1558103"/>
            <a:ext cx="5828304" cy="3741793"/>
          </a:xfrm>
          <a:prstGeom prst="rect">
            <a:avLst/>
          </a:prstGeom>
          <a:solidFill>
            <a:srgbClr val="E8D6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b="1" dirty="0">
                <a:solidFill>
                  <a:schemeClr val="tx1"/>
                </a:solidFill>
              </a:rPr>
              <a:t>Did you notice anything about…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 smtClean="0">
                <a:solidFill>
                  <a:schemeClr val="tx1"/>
                </a:solidFill>
              </a:rPr>
              <a:t>Liam’s </a:t>
            </a:r>
            <a:r>
              <a:rPr lang="en-GB" sz="2800" dirty="0">
                <a:solidFill>
                  <a:schemeClr val="tx1"/>
                </a:solidFill>
              </a:rPr>
              <a:t>phone use?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His diet and eating habits?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His sleep pattern?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 smtClean="0">
                <a:solidFill>
                  <a:schemeClr val="tx1"/>
                </a:solidFill>
              </a:rPr>
              <a:t>Liam’s </a:t>
            </a:r>
            <a:r>
              <a:rPr lang="en-GB" sz="2800" dirty="0">
                <a:solidFill>
                  <a:schemeClr val="tx1"/>
                </a:solidFill>
              </a:rPr>
              <a:t>interest in football?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His friendship with Matt?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His </a:t>
            </a:r>
            <a:r>
              <a:rPr lang="en-GB" sz="2800" dirty="0" smtClean="0">
                <a:solidFill>
                  <a:schemeClr val="tx1"/>
                </a:solidFill>
              </a:rPr>
              <a:t>school </a:t>
            </a:r>
            <a:r>
              <a:rPr lang="en-GB" sz="2800" dirty="0" smtClean="0">
                <a:solidFill>
                  <a:schemeClr val="tx1"/>
                </a:solidFill>
              </a:rPr>
              <a:t>work </a:t>
            </a:r>
            <a:r>
              <a:rPr lang="en-GB" sz="2800" dirty="0">
                <a:solidFill>
                  <a:schemeClr val="tx1"/>
                </a:solidFill>
              </a:rPr>
              <a:t>habits?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A29B5DE-863B-4C4A-8E57-4E93CED76038}"/>
              </a:ext>
            </a:extLst>
          </p:cNvPr>
          <p:cNvSpPr/>
          <p:nvPr/>
        </p:nvSpPr>
        <p:spPr>
          <a:xfrm>
            <a:off x="5775109" y="1558102"/>
            <a:ext cx="5828304" cy="3741793"/>
          </a:xfrm>
          <a:prstGeom prst="rect">
            <a:avLst/>
          </a:prstGeom>
          <a:solidFill>
            <a:srgbClr val="9551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/>
              <a:t>Stuck?</a:t>
            </a:r>
          </a:p>
          <a:p>
            <a:pPr algn="ctr"/>
            <a:endParaRPr lang="en-GB" sz="1600" b="1" dirty="0"/>
          </a:p>
          <a:p>
            <a:pPr algn="ctr"/>
            <a:r>
              <a:rPr lang="en-GB" sz="4400" dirty="0"/>
              <a:t>Click here for ideas</a:t>
            </a:r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2A0FB572-1497-4E68-A0D7-7E6BC46C0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81516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 </a:t>
            </a:r>
            <a:r>
              <a:rPr lang="en-GB" dirty="0"/>
              <a:t>	 </a:t>
            </a:r>
          </a:p>
        </p:txBody>
      </p:sp>
    </p:spTree>
    <p:extLst>
      <p:ext uri="{BB962C8B-B14F-4D97-AF65-F5344CB8AC3E}">
        <p14:creationId xmlns:p14="http://schemas.microsoft.com/office/powerpoint/2010/main" val="3804483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49A7C27-5584-430E-8085-0E057380615C}"/>
              </a:ext>
            </a:extLst>
          </p:cNvPr>
          <p:cNvSpPr txBox="1"/>
          <p:nvPr/>
        </p:nvSpPr>
        <p:spPr>
          <a:xfrm>
            <a:off x="553915" y="281135"/>
            <a:ext cx="94781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Read the examples of healthy coping strategies on the next slide.</a:t>
            </a:r>
          </a:p>
          <a:p>
            <a:endParaRPr lang="en-GB" sz="2400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r>
              <a:rPr lang="en-GB" sz="24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Write down three that you think will be most helpful for </a:t>
            </a:r>
            <a:r>
              <a:rPr lang="en-GB" sz="2400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Liam.  </a:t>
            </a:r>
            <a:endParaRPr lang="en-GB" sz="2400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1D9C1D8-DD6C-4BD3-8021-E73532321E7D}"/>
              </a:ext>
            </a:extLst>
          </p:cNvPr>
          <p:cNvGrpSpPr/>
          <p:nvPr/>
        </p:nvGrpSpPr>
        <p:grpSpPr>
          <a:xfrm>
            <a:off x="4407719" y="2121331"/>
            <a:ext cx="5163663" cy="4174435"/>
            <a:chOff x="1058233" y="2143160"/>
            <a:chExt cx="5163663" cy="4174435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E4104236-7889-44C2-BEC6-92C2EEB743D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90563">
              <a:off x="1058233" y="2143160"/>
              <a:ext cx="3277584" cy="4174435"/>
            </a:xfrm>
            <a:prstGeom prst="rect">
              <a:avLst/>
            </a:prstGeom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C3302AF9-B5FC-46FF-9643-45ACFA75304C}"/>
                </a:ext>
              </a:extLst>
            </p:cNvPr>
            <p:cNvSpPr/>
            <p:nvPr/>
          </p:nvSpPr>
          <p:spPr>
            <a:xfrm rot="533213">
              <a:off x="1791758" y="2658626"/>
              <a:ext cx="87795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>
                  <a:latin typeface="Segoe Print" panose="02000600000000000000" pitchFamily="2" charset="0"/>
                </a:rPr>
                <a:t>1…</a:t>
              </a: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25B47336-C149-4719-B48E-492EBB327EF6}"/>
                </a:ext>
              </a:extLst>
            </p:cNvPr>
            <p:cNvSpPr/>
            <p:nvPr/>
          </p:nvSpPr>
          <p:spPr>
            <a:xfrm rot="480154">
              <a:off x="1733712" y="3045525"/>
              <a:ext cx="87795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>
                  <a:latin typeface="Segoe Print" panose="02000600000000000000" pitchFamily="2" charset="0"/>
                </a:rPr>
                <a:t>2…</a:t>
              </a: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96655FC2-15CC-4A30-B4A3-3B011120BD9A}"/>
                </a:ext>
              </a:extLst>
            </p:cNvPr>
            <p:cNvSpPr/>
            <p:nvPr/>
          </p:nvSpPr>
          <p:spPr>
            <a:xfrm rot="614207">
              <a:off x="1655014" y="3439363"/>
              <a:ext cx="87795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>
                  <a:latin typeface="Segoe Print" panose="02000600000000000000" pitchFamily="2" charset="0"/>
                </a:rPr>
                <a:t>3…</a:t>
              </a: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B2E4563B-3317-4A70-9D95-C109B0F734AC}"/>
                </a:ext>
              </a:extLst>
            </p:cNvPr>
            <p:cNvSpPr txBox="1"/>
            <p:nvPr/>
          </p:nvSpPr>
          <p:spPr>
            <a:xfrm rot="583229">
              <a:off x="1798983" y="2543363"/>
              <a:ext cx="44229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>
                  <a:latin typeface="Segoe Print" panose="02000600000000000000" pitchFamily="2" charset="0"/>
                </a:rPr>
                <a:t>Liam </a:t>
              </a:r>
              <a:r>
                <a:rPr lang="en-GB" sz="2400" dirty="0">
                  <a:latin typeface="Segoe Print" panose="02000600000000000000" pitchFamily="2" charset="0"/>
                </a:rPr>
                <a:t>could try:</a:t>
              </a:r>
            </a:p>
          </p:txBody>
        </p:sp>
      </p:grpSp>
      <p:sp>
        <p:nvSpPr>
          <p:cNvPr id="13" name="Footer Placeholder 3">
            <a:extLst>
              <a:ext uri="{FF2B5EF4-FFF2-40B4-BE49-F238E27FC236}">
                <a16:creationId xmlns:a16="http://schemas.microsoft.com/office/drawing/2014/main" id="{D3FC5864-C117-416A-BE48-B39D7B9286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81516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 </a:t>
            </a:r>
            <a:r>
              <a:rPr lang="en-GB" dirty="0"/>
              <a:t>	 </a:t>
            </a:r>
          </a:p>
        </p:txBody>
      </p:sp>
    </p:spTree>
    <p:extLst>
      <p:ext uri="{BB962C8B-B14F-4D97-AF65-F5344CB8AC3E}">
        <p14:creationId xmlns:p14="http://schemas.microsoft.com/office/powerpoint/2010/main" val="4131454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1CB9763-BA48-446D-88C5-E8FD344BFD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51D86-383D-45DB-A701-76B5BFCFE28F}" type="slidenum">
              <a:rPr lang="en-GB" smtClean="0"/>
              <a:pPr/>
              <a:t>8</a:t>
            </a:fld>
            <a:endParaRPr lang="en-GB" dirty="0"/>
          </a:p>
        </p:txBody>
      </p:sp>
      <p:pic>
        <p:nvPicPr>
          <p:cNvPr id="6" name="Picture 5" descr="Analysis, Thinking, Guy, Teen, Young, Hooded Clock">
            <a:extLst>
              <a:ext uri="{FF2B5EF4-FFF2-40B4-BE49-F238E27FC236}">
                <a16:creationId xmlns:a16="http://schemas.microsoft.com/office/drawing/2014/main" id="{49B0FD10-882B-40A0-9C8A-6B026CFD9904}"/>
              </a:ext>
            </a:extLst>
          </p:cNvPr>
          <p:cNvPicPr/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7474" y="115879"/>
            <a:ext cx="1352550" cy="110099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 descr="Girls, Friends, Happy, Young, Happy Woman, People">
            <a:extLst>
              <a:ext uri="{FF2B5EF4-FFF2-40B4-BE49-F238E27FC236}">
                <a16:creationId xmlns:a16="http://schemas.microsoft.com/office/drawing/2014/main" id="{567DAE37-6416-4CAF-9A97-FFE7FBE56A63}"/>
              </a:ext>
            </a:extLst>
          </p:cNvPr>
          <p:cNvPicPr/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873858" y="201073"/>
            <a:ext cx="1053099" cy="132892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Rounded Rectangular Callout 2">
            <a:extLst>
              <a:ext uri="{FF2B5EF4-FFF2-40B4-BE49-F238E27FC236}">
                <a16:creationId xmlns:a16="http://schemas.microsoft.com/office/drawing/2014/main" id="{9EFA8515-171E-4760-B856-B2600139F50E}"/>
              </a:ext>
            </a:extLst>
          </p:cNvPr>
          <p:cNvSpPr/>
          <p:nvPr/>
        </p:nvSpPr>
        <p:spPr>
          <a:xfrm>
            <a:off x="6221895" y="111590"/>
            <a:ext cx="4224128" cy="1234850"/>
          </a:xfrm>
          <a:prstGeom prst="wedgeRoundRectCallout">
            <a:avLst>
              <a:gd name="adj1" fmla="val 64959"/>
              <a:gd name="adj2" fmla="val 8023"/>
              <a:gd name="adj3" fmla="val 16667"/>
            </a:avLst>
          </a:prstGeom>
          <a:solidFill>
            <a:sysClr val="window" lastClr="FFFFFF"/>
          </a:solidFill>
          <a:ln w="12700" cap="flat" cmpd="sng" algn="ctr">
            <a:solidFill>
              <a:srgbClr val="953D9E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find listening to music really helps me. Sometimes I listen to angry songs or happy songs depending on my mood.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ounded Rectangular Callout 1">
            <a:extLst>
              <a:ext uri="{FF2B5EF4-FFF2-40B4-BE49-F238E27FC236}">
                <a16:creationId xmlns:a16="http://schemas.microsoft.com/office/drawing/2014/main" id="{F177F4DE-0493-4964-A9BF-9E453FDDCEDA}"/>
              </a:ext>
            </a:extLst>
          </p:cNvPr>
          <p:cNvSpPr/>
          <p:nvPr/>
        </p:nvSpPr>
        <p:spPr>
          <a:xfrm>
            <a:off x="1691206" y="126640"/>
            <a:ext cx="4270514" cy="1234850"/>
          </a:xfrm>
          <a:prstGeom prst="wedgeRoundRectCallout">
            <a:avLst>
              <a:gd name="adj1" fmla="val -65008"/>
              <a:gd name="adj2" fmla="val 6507"/>
              <a:gd name="adj3" fmla="val 16667"/>
            </a:avLst>
          </a:prstGeom>
          <a:solidFill>
            <a:schemeClr val="bg1"/>
          </a:solidFill>
          <a:ln>
            <a:solidFill>
              <a:srgbClr val="953D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 write a letter to someone, explaining all my feelings and what they have done to upset me. Then I rip it up and throw it away. </a:t>
            </a:r>
            <a:endParaRPr lang="en-GB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 descr="Girl, Curly, Portrait, Teen, Pretty, Woman, Hair, Women">
            <a:extLst>
              <a:ext uri="{FF2B5EF4-FFF2-40B4-BE49-F238E27FC236}">
                <a16:creationId xmlns:a16="http://schemas.microsoft.com/office/drawing/2014/main" id="{558D5B4B-CD34-4499-ADF8-46278D849DFB}"/>
              </a:ext>
            </a:extLst>
          </p:cNvPr>
          <p:cNvPicPr/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7474" y="1506523"/>
            <a:ext cx="1376045" cy="132365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Rounded Rectangular Callout 3">
            <a:extLst>
              <a:ext uri="{FF2B5EF4-FFF2-40B4-BE49-F238E27FC236}">
                <a16:creationId xmlns:a16="http://schemas.microsoft.com/office/drawing/2014/main" id="{8C1817F2-2190-49AC-9BF8-118EEDF761BA}"/>
              </a:ext>
            </a:extLst>
          </p:cNvPr>
          <p:cNvSpPr/>
          <p:nvPr/>
        </p:nvSpPr>
        <p:spPr>
          <a:xfrm>
            <a:off x="1691206" y="1529995"/>
            <a:ext cx="4278899" cy="1215912"/>
          </a:xfrm>
          <a:prstGeom prst="wedgeRoundRectCallout">
            <a:avLst>
              <a:gd name="adj1" fmla="val -66906"/>
              <a:gd name="adj2" fmla="val 5289"/>
              <a:gd name="adj3" fmla="val 16667"/>
            </a:avLst>
          </a:prstGeom>
          <a:solidFill>
            <a:sysClr val="window" lastClr="FFFFFF"/>
          </a:solidFill>
          <a:ln w="12700" cap="flat" cmpd="sng" algn="ctr">
            <a:solidFill>
              <a:srgbClr val="953D9E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use exercise to </a:t>
            </a:r>
            <a:r>
              <a:rPr lang="en-GB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let </a:t>
            </a:r>
            <a:r>
              <a:rPr lang="en-GB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off steam. I find it completely distracts me from everything else.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Man, Boy, Serious, Black Shirt, City View">
            <a:extLst>
              <a:ext uri="{FF2B5EF4-FFF2-40B4-BE49-F238E27FC236}">
                <a16:creationId xmlns:a16="http://schemas.microsoft.com/office/drawing/2014/main" id="{FEE784E8-B195-412C-910E-0C02941F0594}"/>
              </a:ext>
            </a:extLst>
          </p:cNvPr>
          <p:cNvPicPr/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7474" y="4460404"/>
            <a:ext cx="1166536" cy="110099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Rounded Rectangular Callout 5">
            <a:extLst>
              <a:ext uri="{FF2B5EF4-FFF2-40B4-BE49-F238E27FC236}">
                <a16:creationId xmlns:a16="http://schemas.microsoft.com/office/drawing/2014/main" id="{3FADFC1A-BFBF-4FE7-9C3E-814CA7AFFD7D}"/>
              </a:ext>
            </a:extLst>
          </p:cNvPr>
          <p:cNvSpPr/>
          <p:nvPr/>
        </p:nvSpPr>
        <p:spPr>
          <a:xfrm>
            <a:off x="1698887" y="4518817"/>
            <a:ext cx="4270514" cy="1553996"/>
          </a:xfrm>
          <a:prstGeom prst="wedgeRoundRectCallout">
            <a:avLst>
              <a:gd name="adj1" fmla="val -65932"/>
              <a:gd name="adj2" fmla="val -11087"/>
              <a:gd name="adj3" fmla="val 16667"/>
            </a:avLst>
          </a:prstGeom>
          <a:solidFill>
            <a:sysClr val="window" lastClr="FFFFFF"/>
          </a:solidFill>
          <a:ln w="12700" cap="flat" cmpd="sng" algn="ctr">
            <a:solidFill>
              <a:srgbClr val="953D9E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always go for a long walk by myself to unwind. When I’m by myself I sometimes scream and shout – or even cry- I think it’s good to let your emotions out.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 descr="Portrait, People, Adult, Man, Face, Guy, Young">
            <a:extLst>
              <a:ext uri="{FF2B5EF4-FFF2-40B4-BE49-F238E27FC236}">
                <a16:creationId xmlns:a16="http://schemas.microsoft.com/office/drawing/2014/main" id="{F0D811FB-67B4-4375-A138-8023F0540548}"/>
              </a:ext>
            </a:extLst>
          </p:cNvPr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820073" y="1605923"/>
            <a:ext cx="1160667" cy="154856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Rounded Rectangular Callout 6">
            <a:extLst>
              <a:ext uri="{FF2B5EF4-FFF2-40B4-BE49-F238E27FC236}">
                <a16:creationId xmlns:a16="http://schemas.microsoft.com/office/drawing/2014/main" id="{8CB53B0E-FF89-4550-B584-956F5C929C5B}"/>
              </a:ext>
            </a:extLst>
          </p:cNvPr>
          <p:cNvSpPr/>
          <p:nvPr/>
        </p:nvSpPr>
        <p:spPr>
          <a:xfrm>
            <a:off x="6221895" y="1556831"/>
            <a:ext cx="4224128" cy="1493319"/>
          </a:xfrm>
          <a:prstGeom prst="wedgeRoundRectCallout">
            <a:avLst>
              <a:gd name="adj1" fmla="val 66276"/>
              <a:gd name="adj2" fmla="val 27180"/>
              <a:gd name="adj3" fmla="val 16667"/>
            </a:avLst>
          </a:prstGeom>
          <a:solidFill>
            <a:sysClr val="window" lastClr="FFFFFF"/>
          </a:solidFill>
          <a:ln w="12700" cap="flat" cmpd="sng" algn="ctr">
            <a:solidFill>
              <a:srgbClr val="953D9E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My advice would always be to talk to someone.  My Dad’s a </a:t>
            </a:r>
            <a:r>
              <a:rPr lang="en-GB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good </a:t>
            </a:r>
            <a:r>
              <a:rPr lang="en-GB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listener, and so is my best friend, but I’ve also contacted Childline before on webchat.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5" name="Picture 14" descr="Basketball, Young, Teenager, Ball, Lifestyle, Person">
            <a:extLst>
              <a:ext uri="{FF2B5EF4-FFF2-40B4-BE49-F238E27FC236}">
                <a16:creationId xmlns:a16="http://schemas.microsoft.com/office/drawing/2014/main" id="{8CA9386B-E7DE-4FDF-ABCC-75A072530CBF}"/>
              </a:ext>
            </a:extLst>
          </p:cNvPr>
          <p:cNvPicPr/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702819" y="4858193"/>
            <a:ext cx="1224138" cy="163009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6" name="Rounded Rectangular Callout 10">
            <a:extLst>
              <a:ext uri="{FF2B5EF4-FFF2-40B4-BE49-F238E27FC236}">
                <a16:creationId xmlns:a16="http://schemas.microsoft.com/office/drawing/2014/main" id="{8AFC983C-8A91-4776-9112-851783B882D6}"/>
              </a:ext>
            </a:extLst>
          </p:cNvPr>
          <p:cNvSpPr/>
          <p:nvPr/>
        </p:nvSpPr>
        <p:spPr>
          <a:xfrm>
            <a:off x="6221895" y="4827067"/>
            <a:ext cx="4224129" cy="1661215"/>
          </a:xfrm>
          <a:prstGeom prst="wedgeRoundRectCallout">
            <a:avLst>
              <a:gd name="adj1" fmla="val 62878"/>
              <a:gd name="adj2" fmla="val 2829"/>
              <a:gd name="adj3" fmla="val 16667"/>
            </a:avLst>
          </a:prstGeom>
          <a:solidFill>
            <a:sysClr val="window" lastClr="FFFFFF"/>
          </a:solidFill>
          <a:ln w="12700" cap="flat" cmpd="sng" algn="ctr">
            <a:solidFill>
              <a:srgbClr val="953D9E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use a stress </a:t>
            </a:r>
            <a:r>
              <a:rPr lang="en-GB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ball. </a:t>
            </a:r>
            <a:r>
              <a:rPr lang="en-GB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Sometimes I really want to break things, but I found positive ways to manage that, like smashing ice cubes onto the floor or tearing up our pile of recycling.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 descr="Young Woman, Portrait, Ginger, Young, Girl, Woman">
            <a:extLst>
              <a:ext uri="{FF2B5EF4-FFF2-40B4-BE49-F238E27FC236}">
                <a16:creationId xmlns:a16="http://schemas.microsoft.com/office/drawing/2014/main" id="{057B2246-3C75-4AE3-A9B0-49CD26229E93}"/>
              </a:ext>
            </a:extLst>
          </p:cNvPr>
          <p:cNvPicPr/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820901" y="3336915"/>
            <a:ext cx="1208813" cy="128189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8" name="Rounded Rectangular Callout 13">
            <a:extLst>
              <a:ext uri="{FF2B5EF4-FFF2-40B4-BE49-F238E27FC236}">
                <a16:creationId xmlns:a16="http://schemas.microsoft.com/office/drawing/2014/main" id="{63C7FC77-00F0-4B7D-8592-E419778F27EB}"/>
              </a:ext>
            </a:extLst>
          </p:cNvPr>
          <p:cNvSpPr/>
          <p:nvPr/>
        </p:nvSpPr>
        <p:spPr>
          <a:xfrm>
            <a:off x="6221896" y="3278353"/>
            <a:ext cx="4224128" cy="1281893"/>
          </a:xfrm>
          <a:prstGeom prst="wedgeRoundRectCallout">
            <a:avLst>
              <a:gd name="adj1" fmla="val 68707"/>
              <a:gd name="adj2" fmla="val 12946"/>
              <a:gd name="adj3" fmla="val 16667"/>
            </a:avLst>
          </a:prstGeom>
          <a:solidFill>
            <a:sysClr val="window" lastClr="FFFFFF"/>
          </a:solidFill>
          <a:ln w="12700" cap="flat" cmpd="sng" algn="ctr">
            <a:solidFill>
              <a:srgbClr val="953D9E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found some mindfulness apps online. I listen to them </a:t>
            </a:r>
            <a:r>
              <a:rPr lang="en-GB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</a:t>
            </a:r>
            <a:r>
              <a:rPr lang="en-GB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help me meditate. They have specific ones for helpin</a:t>
            </a: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 with </a:t>
            </a:r>
            <a:r>
              <a:rPr lang="en-GB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different feelings.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9" name="Picture 18" descr="Portrait, Teen, Young, Teenager, Happy, Girl, People">
            <a:extLst>
              <a:ext uri="{FF2B5EF4-FFF2-40B4-BE49-F238E27FC236}">
                <a16:creationId xmlns:a16="http://schemas.microsoft.com/office/drawing/2014/main" id="{8A668350-6429-4B2A-B7B6-CF548E4AB8AE}"/>
              </a:ext>
            </a:extLst>
          </p:cNvPr>
          <p:cNvPicPr/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62286" y="2939354"/>
            <a:ext cx="1347738" cy="127778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0" name="Rounded Rectangular Callout 16">
            <a:extLst>
              <a:ext uri="{FF2B5EF4-FFF2-40B4-BE49-F238E27FC236}">
                <a16:creationId xmlns:a16="http://schemas.microsoft.com/office/drawing/2014/main" id="{92A69D78-AA81-43B2-8332-FB8C9E191522}"/>
              </a:ext>
            </a:extLst>
          </p:cNvPr>
          <p:cNvSpPr/>
          <p:nvPr/>
        </p:nvSpPr>
        <p:spPr>
          <a:xfrm>
            <a:off x="1698887" y="3023283"/>
            <a:ext cx="4270514" cy="1277788"/>
          </a:xfrm>
          <a:prstGeom prst="wedgeRoundRectCallout">
            <a:avLst>
              <a:gd name="adj1" fmla="val -62781"/>
              <a:gd name="adj2" fmla="val -15857"/>
              <a:gd name="adj3" fmla="val 16667"/>
            </a:avLst>
          </a:prstGeom>
          <a:solidFill>
            <a:sysClr val="window" lastClr="FFFFFF"/>
          </a:solidFill>
          <a:ln w="12700" cap="flat" cmpd="sng" algn="ctr">
            <a:solidFill>
              <a:srgbClr val="953D9E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My favourite way to relax or cheer myself up is to take a long, relaxing bath and then read my favourite book. 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Footer Placeholder 3">
            <a:extLst>
              <a:ext uri="{FF2B5EF4-FFF2-40B4-BE49-F238E27FC236}">
                <a16:creationId xmlns:a16="http://schemas.microsoft.com/office/drawing/2014/main" id="{A7BC0907-9685-4248-B6E8-717397383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81516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 </a:t>
            </a:r>
            <a:r>
              <a:rPr lang="en-GB" dirty="0"/>
              <a:t>	 </a:t>
            </a:r>
          </a:p>
        </p:txBody>
      </p:sp>
    </p:spTree>
    <p:extLst>
      <p:ext uri="{BB962C8B-B14F-4D97-AF65-F5344CB8AC3E}">
        <p14:creationId xmlns:p14="http://schemas.microsoft.com/office/powerpoint/2010/main" val="512377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B1F24AE-4598-44F9-8718-0173CC5F3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51D86-383D-45DB-A701-76B5BFCFE28F}" type="slidenum">
              <a:rPr lang="en-GB" smtClean="0"/>
              <a:pPr/>
              <a:t>9</a:t>
            </a:fld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E145C1-6C86-4D54-99FA-DC816CAD2487}"/>
              </a:ext>
            </a:extLst>
          </p:cNvPr>
          <p:cNvSpPr txBox="1"/>
          <p:nvPr/>
        </p:nvSpPr>
        <p:spPr>
          <a:xfrm>
            <a:off x="201661" y="210780"/>
            <a:ext cx="117790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Healthy coping strategies</a:t>
            </a:r>
            <a:endParaRPr lang="en-GB" sz="3200" b="1" dirty="0">
              <a:latin typeface="League Spartan" panose="00000800000000000000" pitchFamily="50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9D16D88-75F1-41A5-9AF9-0ED6FA46620C}"/>
              </a:ext>
            </a:extLst>
          </p:cNvPr>
          <p:cNvSpPr/>
          <p:nvPr/>
        </p:nvSpPr>
        <p:spPr>
          <a:xfrm>
            <a:off x="585088" y="1304470"/>
            <a:ext cx="1041409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600"/>
              </a:lnSpc>
            </a:pPr>
            <a:r>
              <a:rPr lang="en-GB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Different techniques will appeal to different </a:t>
            </a:r>
            <a:r>
              <a:rPr lang="en-GB" sz="2800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people. Trying </a:t>
            </a:r>
            <a:r>
              <a:rPr lang="en-GB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 range of strategies can help a person to find out what works best for them. </a:t>
            </a:r>
          </a:p>
          <a:p>
            <a:pPr>
              <a:lnSpc>
                <a:spcPts val="3600"/>
              </a:lnSpc>
            </a:pPr>
            <a:endParaRPr lang="en-GB" sz="28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>
              <a:lnSpc>
                <a:spcPts val="3600"/>
              </a:lnSpc>
            </a:pPr>
            <a:r>
              <a:rPr lang="en-GB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If a person’s healthy coping </a:t>
            </a:r>
            <a:r>
              <a:rPr lang="en-GB" sz="2800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strategy involves something online, </a:t>
            </a:r>
            <a:r>
              <a:rPr lang="en-GB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they may need to weigh up the pros and cons of being online and social media. This is because there are a range of ways this can influence wellbeing.</a:t>
            </a: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CE2DD3BE-4629-4DDC-BDD9-D58B20079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81516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 </a:t>
            </a:r>
            <a:r>
              <a:rPr lang="en-GB" dirty="0"/>
              <a:t>	 </a:t>
            </a:r>
          </a:p>
        </p:txBody>
      </p:sp>
    </p:spTree>
    <p:extLst>
      <p:ext uri="{BB962C8B-B14F-4D97-AF65-F5344CB8AC3E}">
        <p14:creationId xmlns:p14="http://schemas.microsoft.com/office/powerpoint/2010/main" val="2257357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C7414491-BC8A-49E6-B10D-123463FC85F5}"/>
              </a:ext>
            </a:extLst>
          </p:cNvPr>
          <p:cNvSpPr/>
          <p:nvPr/>
        </p:nvSpPr>
        <p:spPr>
          <a:xfrm>
            <a:off x="1233373" y="4208566"/>
            <a:ext cx="10257220" cy="2094648"/>
          </a:xfrm>
          <a:prstGeom prst="rect">
            <a:avLst/>
          </a:prstGeom>
          <a:solidFill>
            <a:srgbClr val="E8D6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2100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C8C4142A-5C1F-428A-BF6E-EAAA5D4AD8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0706206"/>
              </p:ext>
            </p:extLst>
          </p:nvPr>
        </p:nvGraphicFramePr>
        <p:xfrm>
          <a:off x="1222293" y="4229032"/>
          <a:ext cx="10257220" cy="20810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28610">
                  <a:extLst>
                    <a:ext uri="{9D8B030D-6E8A-4147-A177-3AD203B41FA5}">
                      <a16:colId xmlns:a16="http://schemas.microsoft.com/office/drawing/2014/main" val="1429479277"/>
                    </a:ext>
                  </a:extLst>
                </a:gridCol>
                <a:gridCol w="5128610">
                  <a:extLst>
                    <a:ext uri="{9D8B030D-6E8A-4147-A177-3AD203B41FA5}">
                      <a16:colId xmlns:a16="http://schemas.microsoft.com/office/drawing/2014/main" val="2743777510"/>
                    </a:ext>
                  </a:extLst>
                </a:gridCol>
              </a:tblGrid>
              <a:tr h="409895">
                <a:tc gridSpan="2"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Sort the following into positive and negative aspects of being online and using social media: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4407713"/>
                  </a:ext>
                </a:extLst>
              </a:tr>
              <a:tr h="1671109">
                <a:tc>
                  <a:txBody>
                    <a:bodyPr/>
                    <a:lstStyle/>
                    <a:p>
                      <a:r>
                        <a:rPr lang="en-GB" sz="2000" dirty="0">
                          <a:solidFill>
                            <a:schemeClr val="tx1"/>
                          </a:solidFill>
                        </a:rPr>
                        <a:t>Can meet people from around the world</a:t>
                      </a:r>
                    </a:p>
                    <a:p>
                      <a:r>
                        <a:rPr lang="en-GB" sz="2000" dirty="0">
                          <a:solidFill>
                            <a:schemeClr val="tx1"/>
                          </a:solidFill>
                        </a:rPr>
                        <a:t>Wellbeing support (such as meditation apps)</a:t>
                      </a:r>
                    </a:p>
                    <a:p>
                      <a:r>
                        <a:rPr lang="en-GB" sz="2000" dirty="0">
                          <a:solidFill>
                            <a:schemeClr val="tx1"/>
                          </a:solidFill>
                        </a:rPr>
                        <a:t>Peer pressure</a:t>
                      </a:r>
                    </a:p>
                    <a:p>
                      <a:r>
                        <a:rPr lang="en-GB" sz="2000" dirty="0">
                          <a:solidFill>
                            <a:schemeClr val="tx1"/>
                          </a:solidFill>
                        </a:rPr>
                        <a:t>Cyber bullying</a:t>
                      </a:r>
                    </a:p>
                    <a:p>
                      <a:r>
                        <a:rPr lang="en-GB" sz="2000" dirty="0">
                          <a:solidFill>
                            <a:schemeClr val="tx1"/>
                          </a:solidFill>
                        </a:rPr>
                        <a:t>Sharing interests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solidFill>
                            <a:schemeClr val="tx1"/>
                          </a:solidFill>
                        </a:rPr>
                        <a:t>It’s fun</a:t>
                      </a:r>
                    </a:p>
                    <a:p>
                      <a:r>
                        <a:rPr lang="en-GB" sz="2000" dirty="0">
                          <a:solidFill>
                            <a:schemeClr val="tx1"/>
                          </a:solidFill>
                        </a:rPr>
                        <a:t>People behave differently online</a:t>
                      </a:r>
                    </a:p>
                    <a:p>
                      <a:r>
                        <a:rPr lang="en-GB" sz="2000" dirty="0">
                          <a:solidFill>
                            <a:schemeClr val="tx1"/>
                          </a:solidFill>
                        </a:rPr>
                        <a:t>Can’t see if someone is upset</a:t>
                      </a:r>
                    </a:p>
                    <a:p>
                      <a:r>
                        <a:rPr lang="en-GB" sz="2000" dirty="0">
                          <a:solidFill>
                            <a:schemeClr val="tx1"/>
                          </a:solidFill>
                        </a:rPr>
                        <a:t>Using social media instead of sleeping</a:t>
                      </a:r>
                    </a:p>
                    <a:p>
                      <a:r>
                        <a:rPr lang="en-GB" sz="2000" dirty="0">
                          <a:solidFill>
                            <a:schemeClr val="tx1"/>
                          </a:solidFill>
                        </a:rPr>
                        <a:t>It’s a quick and easy way to communicate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772231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94143" y="383203"/>
            <a:ext cx="107141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Plus and minus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11103" y="1298196"/>
            <a:ext cx="97513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List </a:t>
            </a:r>
            <a:r>
              <a:rPr lang="en-US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all the benefits </a:t>
            </a:r>
            <a:r>
              <a:rPr lang="en-US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</a:t>
            </a:r>
            <a:r>
              <a:rPr lang="en-GB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o young people’s emotional wellbeing from being online and using social </a:t>
            </a:r>
            <a:r>
              <a:rPr lang="en-GB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media, that you can think of.</a:t>
            </a:r>
            <a:endParaRPr lang="en-GB" sz="40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6148" name="Picture 4" descr="Emoji, Smilie, Whatsapp, Emotion, Laugh, Face, Happy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75601" y="1198362"/>
            <a:ext cx="1315544" cy="1301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Emoji, Smilie, Whatsapp, Emotion, Laugh, Face, Happy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75601" y="2552161"/>
            <a:ext cx="1272412" cy="1384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2082981" y="2746038"/>
            <a:ext cx="97513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List any </a:t>
            </a:r>
            <a:r>
              <a:rPr lang="en-US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challenges you can think of </a:t>
            </a:r>
            <a:r>
              <a:rPr lang="en-US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</a:t>
            </a:r>
            <a:r>
              <a:rPr lang="en-GB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o young people’s emotional wellbeing from being online and using social media</a:t>
            </a:r>
            <a:endParaRPr lang="en-GB" sz="40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2AE1E06-3ADC-4EBE-98FC-F37C61FCEF25}"/>
              </a:ext>
            </a:extLst>
          </p:cNvPr>
          <p:cNvSpPr/>
          <p:nvPr/>
        </p:nvSpPr>
        <p:spPr>
          <a:xfrm>
            <a:off x="1211807" y="4208452"/>
            <a:ext cx="10414535" cy="2150809"/>
          </a:xfrm>
          <a:prstGeom prst="rect">
            <a:avLst/>
          </a:prstGeom>
          <a:solidFill>
            <a:srgbClr val="9551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/>
              <a:t>Stuck?</a:t>
            </a:r>
          </a:p>
          <a:p>
            <a:pPr algn="ctr"/>
            <a:endParaRPr lang="en-GB" sz="1600" b="1" dirty="0"/>
          </a:p>
          <a:p>
            <a:pPr algn="ctr"/>
            <a:r>
              <a:rPr lang="en-GB" sz="4400" dirty="0"/>
              <a:t>Click here for a different activity</a:t>
            </a:r>
          </a:p>
        </p:txBody>
      </p:sp>
      <p:sp>
        <p:nvSpPr>
          <p:cNvPr id="11" name="Footer Placeholder 3">
            <a:extLst>
              <a:ext uri="{FF2B5EF4-FFF2-40B4-BE49-F238E27FC236}">
                <a16:creationId xmlns:a16="http://schemas.microsoft.com/office/drawing/2014/main" id="{4502D1E3-E1FE-4604-AF97-4B7E18250A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81516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 </a:t>
            </a:r>
            <a:r>
              <a:rPr lang="en-GB" dirty="0"/>
              <a:t>	 </a:t>
            </a:r>
          </a:p>
        </p:txBody>
      </p:sp>
    </p:spTree>
    <p:extLst>
      <p:ext uri="{BB962C8B-B14F-4D97-AF65-F5344CB8AC3E}">
        <p14:creationId xmlns:p14="http://schemas.microsoft.com/office/powerpoint/2010/main" val="2473530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EBDF704-0E4F-41F4-88BA-6353ABD3A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51D86-383D-45DB-A701-76B5BFCFE28F}" type="slidenum">
              <a:rPr lang="en-GB" smtClean="0"/>
              <a:pPr/>
              <a:t>11</a:t>
            </a:fld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71FF9B1-5191-4A7A-8AFB-02D407D36AC4}"/>
              </a:ext>
            </a:extLst>
          </p:cNvPr>
          <p:cNvSpPr txBox="1"/>
          <p:nvPr/>
        </p:nvSpPr>
        <p:spPr>
          <a:xfrm>
            <a:off x="1791993" y="482856"/>
            <a:ext cx="107141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sz="28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Examples of benefits</a:t>
            </a:r>
          </a:p>
        </p:txBody>
      </p:sp>
      <p:pic>
        <p:nvPicPr>
          <p:cNvPr id="5" name="Picture 4" descr="Emoji, Smilie, Whatsapp, Emotion, Laugh, Face, Happy">
            <a:extLst>
              <a:ext uri="{FF2B5EF4-FFF2-40B4-BE49-F238E27FC236}">
                <a16:creationId xmlns:a16="http://schemas.microsoft.com/office/drawing/2014/main" id="{D5409D88-CFFD-4A16-8810-D32D0105D0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62274" y="328029"/>
            <a:ext cx="1315544" cy="1301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3E8C89F-6439-4D2A-B2C9-B2FECB177F31}"/>
              </a:ext>
            </a:extLst>
          </p:cNvPr>
          <p:cNvSpPr/>
          <p:nvPr/>
        </p:nvSpPr>
        <p:spPr>
          <a:xfrm>
            <a:off x="1630498" y="978898"/>
            <a:ext cx="5280751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meeting people around the world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sharing interests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it’s fun, it’s an easy / quick / cheap way to communicate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can express self creatively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164BC86-1DC8-4938-8710-4BF9474B695F}"/>
              </a:ext>
            </a:extLst>
          </p:cNvPr>
          <p:cNvSpPr/>
          <p:nvPr/>
        </p:nvSpPr>
        <p:spPr>
          <a:xfrm>
            <a:off x="6911249" y="1006076"/>
            <a:ext cx="5280751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gives people confidence to be who they want to be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access to support groups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time to think about what to type/say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availability of wellbeing support (e.g. meditation apps). 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24B839-7D8D-4EC6-9842-33C83E9CDD1A}"/>
              </a:ext>
            </a:extLst>
          </p:cNvPr>
          <p:cNvSpPr txBox="1"/>
          <p:nvPr/>
        </p:nvSpPr>
        <p:spPr>
          <a:xfrm>
            <a:off x="1791993" y="3458144"/>
            <a:ext cx="107141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sz="28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Examples of challenges</a:t>
            </a:r>
          </a:p>
        </p:txBody>
      </p:sp>
      <p:pic>
        <p:nvPicPr>
          <p:cNvPr id="10" name="Picture 6" descr="Emoji, Smilie, Whatsapp, Emotion, Laugh, Face, Happy">
            <a:extLst>
              <a:ext uri="{FF2B5EF4-FFF2-40B4-BE49-F238E27FC236}">
                <a16:creationId xmlns:a16="http://schemas.microsoft.com/office/drawing/2014/main" id="{454A5688-F069-4201-BD2C-BE87BD6CEE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05406" y="3246712"/>
            <a:ext cx="1272412" cy="1384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5A7F32F-743D-42A5-B011-100063D32D2E}"/>
              </a:ext>
            </a:extLst>
          </p:cNvPr>
          <p:cNvSpPr/>
          <p:nvPr/>
        </p:nvSpPr>
        <p:spPr>
          <a:xfrm>
            <a:off x="1630498" y="3953476"/>
            <a:ext cx="496657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peer pressure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cyber-bullying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expected to always be available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might feel excluded from certain groups (e.g. don’t have the app)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sleep deprivation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93158CF-BAB6-4318-99EF-CE9D8F7645C9}"/>
              </a:ext>
            </a:extLst>
          </p:cNvPr>
          <p:cNvSpPr/>
          <p:nvPr/>
        </p:nvSpPr>
        <p:spPr>
          <a:xfrm>
            <a:off x="6911249" y="3953476"/>
            <a:ext cx="5280751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people behave differently online than they would face-to-face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can see upsetting content accidentally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fear of missing out (FOMO)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jealousy caused by looking at others’ social media accounts</a:t>
            </a:r>
          </a:p>
        </p:txBody>
      </p:sp>
      <p:sp>
        <p:nvSpPr>
          <p:cNvPr id="13" name="Footer Placeholder 3">
            <a:extLst>
              <a:ext uri="{FF2B5EF4-FFF2-40B4-BE49-F238E27FC236}">
                <a16:creationId xmlns:a16="http://schemas.microsoft.com/office/drawing/2014/main" id="{ECF479F6-A9C7-4FA7-A643-23903C2AF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81516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 </a:t>
            </a:r>
            <a:r>
              <a:rPr lang="en-GB" dirty="0"/>
              <a:t>	 </a:t>
            </a:r>
          </a:p>
        </p:txBody>
      </p:sp>
    </p:spTree>
    <p:extLst>
      <p:ext uri="{BB962C8B-B14F-4D97-AF65-F5344CB8AC3E}">
        <p14:creationId xmlns:p14="http://schemas.microsoft.com/office/powerpoint/2010/main" val="741308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C53D4A8-DCA0-49FC-91D5-02CB1057F485}"/>
              </a:ext>
            </a:extLst>
          </p:cNvPr>
          <p:cNvSpPr/>
          <p:nvPr/>
        </p:nvSpPr>
        <p:spPr>
          <a:xfrm>
            <a:off x="150694" y="350019"/>
            <a:ext cx="737694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Advice for social media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647383F-3619-412C-ADE8-100E4DEFB2A4}"/>
              </a:ext>
            </a:extLst>
          </p:cNvPr>
          <p:cNvSpPr/>
          <p:nvPr/>
        </p:nvSpPr>
        <p:spPr>
          <a:xfrm>
            <a:off x="356839" y="1277587"/>
            <a:ext cx="8254738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Write a letter of advice that you would give to social media companies to help them promote young people’s emotional wellbeing. </a:t>
            </a:r>
          </a:p>
          <a:p>
            <a:endParaRPr lang="en-GB" sz="2800" dirty="0">
              <a:solidFill>
                <a:srgbClr val="95519E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What could be done to improve young people’s experience of social media in general?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How can social media be used to celebrate people’s individuality and self-expression?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8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GB" sz="2200" i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GB" sz="2800" dirty="0">
              <a:solidFill>
                <a:srgbClr val="95519E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6" name="Picture 3" descr="Smartphone, Screen, Social Media, Snapchat, Facebook">
            <a:extLst>
              <a:ext uri="{FF2B5EF4-FFF2-40B4-BE49-F238E27FC236}">
                <a16:creationId xmlns:a16="http://schemas.microsoft.com/office/drawing/2014/main" id="{A3D80D97-70D9-4FB0-9F72-624D30ED69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24277" y="2575807"/>
            <a:ext cx="2876747" cy="1706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E579709-5C46-42E4-BD3F-572FF9F14E2A}"/>
              </a:ext>
            </a:extLst>
          </p:cNvPr>
          <p:cNvSpPr/>
          <p:nvPr/>
        </p:nvSpPr>
        <p:spPr>
          <a:xfrm>
            <a:off x="1243804" y="5024427"/>
            <a:ext cx="9359541" cy="1512429"/>
          </a:xfrm>
          <a:prstGeom prst="rect">
            <a:avLst/>
          </a:prstGeom>
          <a:solidFill>
            <a:srgbClr val="E8D6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</a:rPr>
              <a:t>Write one top tip to social media companies about how they can help young people to have a positive experience.</a:t>
            </a:r>
          </a:p>
          <a:p>
            <a:r>
              <a:rPr lang="en-GB" sz="2400" dirty="0">
                <a:solidFill>
                  <a:schemeClr val="tx1"/>
                </a:solidFill>
              </a:rPr>
              <a:t/>
            </a:r>
            <a:br>
              <a:rPr lang="en-GB" sz="2400" dirty="0">
                <a:solidFill>
                  <a:schemeClr val="tx1"/>
                </a:solidFill>
              </a:rPr>
            </a:br>
            <a:r>
              <a:rPr lang="en-GB" sz="2400" dirty="0">
                <a:solidFill>
                  <a:schemeClr val="tx1"/>
                </a:solidFill>
              </a:rPr>
              <a:t>If you can, ask a friend or family member what their top tip would be. 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7928650-3C94-4D62-B39E-9440E4400213}"/>
              </a:ext>
            </a:extLst>
          </p:cNvPr>
          <p:cNvSpPr/>
          <p:nvPr/>
        </p:nvSpPr>
        <p:spPr>
          <a:xfrm>
            <a:off x="1243804" y="5024426"/>
            <a:ext cx="9395940" cy="1512429"/>
          </a:xfrm>
          <a:prstGeom prst="rect">
            <a:avLst/>
          </a:prstGeom>
          <a:solidFill>
            <a:srgbClr val="9551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Stuck?</a:t>
            </a:r>
          </a:p>
          <a:p>
            <a:pPr algn="ctr"/>
            <a:endParaRPr lang="en-GB" sz="1100" b="1" dirty="0"/>
          </a:p>
          <a:p>
            <a:pPr algn="ctr"/>
            <a:r>
              <a:rPr lang="en-GB" sz="3200" dirty="0"/>
              <a:t>Click here for a different activity</a:t>
            </a:r>
          </a:p>
        </p:txBody>
      </p:sp>
      <p:sp>
        <p:nvSpPr>
          <p:cNvPr id="10" name="Footer Placeholder 3">
            <a:extLst>
              <a:ext uri="{FF2B5EF4-FFF2-40B4-BE49-F238E27FC236}">
                <a16:creationId xmlns:a16="http://schemas.microsoft.com/office/drawing/2014/main" id="{B3A463A5-B8FE-42FE-AE3E-6CDA58240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81516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 </a:t>
            </a:r>
            <a:r>
              <a:rPr lang="en-GB" dirty="0"/>
              <a:t>	 </a:t>
            </a:r>
          </a:p>
        </p:txBody>
      </p:sp>
    </p:spTree>
    <p:extLst>
      <p:ext uri="{BB962C8B-B14F-4D97-AF65-F5344CB8AC3E}">
        <p14:creationId xmlns:p14="http://schemas.microsoft.com/office/powerpoint/2010/main" val="1052851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C53D4A8-DCA0-49FC-91D5-02CB1057F485}"/>
              </a:ext>
            </a:extLst>
          </p:cNvPr>
          <p:cNvSpPr/>
          <p:nvPr/>
        </p:nvSpPr>
        <p:spPr>
          <a:xfrm>
            <a:off x="150693" y="350019"/>
            <a:ext cx="1180388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How could social media companies help young people?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647383F-3619-412C-ADE8-100E4DEFB2A4}"/>
              </a:ext>
            </a:extLst>
          </p:cNvPr>
          <p:cNvSpPr/>
          <p:nvPr/>
        </p:nvSpPr>
        <p:spPr>
          <a:xfrm>
            <a:off x="150692" y="934794"/>
            <a:ext cx="1180388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There are lots of different ideas you might have about how social media companies could help young people have a positive experience.</a:t>
            </a:r>
          </a:p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/>
            </a:r>
            <a:b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</a:b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Here are a few examples, though you may have many other ideas 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yourself (click each box for more details):</a:t>
            </a:r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10" name="Footer Placeholder 3">
            <a:extLst>
              <a:ext uri="{FF2B5EF4-FFF2-40B4-BE49-F238E27FC236}">
                <a16:creationId xmlns:a16="http://schemas.microsoft.com/office/drawing/2014/main" id="{B3A463A5-B8FE-42FE-AE3E-6CDA58240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81516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 </a:t>
            </a:r>
            <a:r>
              <a:rPr lang="en-GB" dirty="0"/>
              <a:t>	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065EC39-4064-4583-8B54-E4565571A47E}"/>
              </a:ext>
            </a:extLst>
          </p:cNvPr>
          <p:cNvSpPr/>
          <p:nvPr/>
        </p:nvSpPr>
        <p:spPr>
          <a:xfrm>
            <a:off x="150693" y="4903741"/>
            <a:ext cx="579461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This may help to empower young people to balance their time online and offline.</a:t>
            </a:r>
          </a:p>
          <a:p>
            <a:r>
              <a:rPr lang="en-GB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They could also provide ways to set ‘inactive’ times in which notifications are not sent so they don’t disturb sleep or contribute to a fear of missing out (FOMO.)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3F55AF9-FEB2-4A8C-B366-B62D8077D123}"/>
              </a:ext>
            </a:extLst>
          </p:cNvPr>
          <p:cNvSpPr/>
          <p:nvPr/>
        </p:nvSpPr>
        <p:spPr>
          <a:xfrm>
            <a:off x="237427" y="3091383"/>
            <a:ext cx="570788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This allows young people and others to report bullying or inappropriate content. </a:t>
            </a:r>
          </a:p>
          <a:p>
            <a:r>
              <a:rPr lang="en-GB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This means that if someone is unhappy with something that has been said or shared over social media, they can report it and have it removed.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C77255C-BC25-496F-B28E-618BF1507B76}"/>
              </a:ext>
            </a:extLst>
          </p:cNvPr>
          <p:cNvSpPr/>
          <p:nvPr/>
        </p:nvSpPr>
        <p:spPr>
          <a:xfrm>
            <a:off x="6246692" y="3074232"/>
            <a:ext cx="570788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This means someone checks a post before it is seen by others. </a:t>
            </a:r>
          </a:p>
          <a:p>
            <a:r>
              <a:rPr lang="en-GB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This means it is less likely that young people will see inappropriate or upsetting content.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E3650DB-E881-486B-BCCA-BCEC85F38D75}"/>
              </a:ext>
            </a:extLst>
          </p:cNvPr>
          <p:cNvSpPr/>
          <p:nvPr/>
        </p:nvSpPr>
        <p:spPr>
          <a:xfrm>
            <a:off x="6246691" y="4903741"/>
            <a:ext cx="570788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Social media companies could give a clear link to organisations that can help young people who are worried or concerned about things they experience online. For example, the organisations listed at the end of this lesson.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DB2992B-2A1C-4B0F-A924-B0CDDFF24E0D}"/>
              </a:ext>
            </a:extLst>
          </p:cNvPr>
          <p:cNvSpPr/>
          <p:nvPr/>
        </p:nvSpPr>
        <p:spPr>
          <a:xfrm>
            <a:off x="237427" y="3065112"/>
            <a:ext cx="5707883" cy="1664453"/>
          </a:xfrm>
          <a:prstGeom prst="rect">
            <a:avLst/>
          </a:prstGeom>
          <a:solidFill>
            <a:srgbClr val="9551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Providing easy-to-find reporting services.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F090671-5DD5-4755-B401-08EBE0FC4B55}"/>
              </a:ext>
            </a:extLst>
          </p:cNvPr>
          <p:cNvSpPr/>
          <p:nvPr/>
        </p:nvSpPr>
        <p:spPr>
          <a:xfrm>
            <a:off x="6246686" y="3069313"/>
            <a:ext cx="5707883" cy="1664453"/>
          </a:xfrm>
          <a:prstGeom prst="rect">
            <a:avLst/>
          </a:prstGeom>
          <a:solidFill>
            <a:srgbClr val="9551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Providing moderation services.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7FF4024-9F5F-456E-BD86-1794B41BB765}"/>
              </a:ext>
            </a:extLst>
          </p:cNvPr>
          <p:cNvSpPr/>
          <p:nvPr/>
        </p:nvSpPr>
        <p:spPr>
          <a:xfrm>
            <a:off x="237427" y="4886591"/>
            <a:ext cx="5707883" cy="1664453"/>
          </a:xfrm>
          <a:prstGeom prst="rect">
            <a:avLst/>
          </a:prstGeom>
          <a:solidFill>
            <a:srgbClr val="9551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Timer alerts to show young people how long they have been online for.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B1E9BC1-E6F4-4EA2-BE9F-BAD50985739C}"/>
              </a:ext>
            </a:extLst>
          </p:cNvPr>
          <p:cNvSpPr/>
          <p:nvPr/>
        </p:nvSpPr>
        <p:spPr>
          <a:xfrm>
            <a:off x="6246687" y="4886591"/>
            <a:ext cx="5707883" cy="1664453"/>
          </a:xfrm>
          <a:prstGeom prst="rect">
            <a:avLst/>
          </a:prstGeom>
          <a:solidFill>
            <a:srgbClr val="9551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Signposting places to get help with concerns.</a:t>
            </a:r>
          </a:p>
        </p:txBody>
      </p:sp>
    </p:spTree>
    <p:extLst>
      <p:ext uri="{BB962C8B-B14F-4D97-AF65-F5344CB8AC3E}">
        <p14:creationId xmlns:p14="http://schemas.microsoft.com/office/powerpoint/2010/main" val="1063985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611950" y="6467110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14</a:t>
            </a:fld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206471" y="262771"/>
            <a:ext cx="117790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Go back to your mind-map. Add any new ideas you have, </a:t>
            </a:r>
            <a:r>
              <a:rPr lang="en-GB" sz="24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based on your learning </a:t>
            </a:r>
            <a:r>
              <a:rPr lang="en-GB" sz="2400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today (try to include ideas for keeping online strategies positive)</a:t>
            </a:r>
            <a:endParaRPr lang="en-GB" sz="2400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085C0CA2-EB9B-491B-A428-B23A6203719F}"/>
              </a:ext>
            </a:extLst>
          </p:cNvPr>
          <p:cNvSpPr/>
          <p:nvPr/>
        </p:nvSpPr>
        <p:spPr>
          <a:xfrm>
            <a:off x="3297381" y="2728206"/>
            <a:ext cx="5597236" cy="2493818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849C48BD-55FB-4C77-A42E-7EE2BD9836F0}"/>
              </a:ext>
            </a:extLst>
          </p:cNvPr>
          <p:cNvSpPr txBox="1"/>
          <p:nvPr/>
        </p:nvSpPr>
        <p:spPr>
          <a:xfrm>
            <a:off x="3595253" y="3374950"/>
            <a:ext cx="50014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 </a:t>
            </a:r>
            <a:r>
              <a:rPr lang="en-GB" sz="2400" b="1" dirty="0"/>
              <a:t>Healthy coping strategies</a:t>
            </a:r>
          </a:p>
          <a:p>
            <a:pPr algn="ctr"/>
            <a:r>
              <a:rPr lang="en-GB" sz="2400" dirty="0"/>
              <a:t>(positive ways of coping or managing strong feelings or emotions) </a:t>
            </a:r>
          </a:p>
        </p:txBody>
      </p: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43073457-75B2-47D2-B08C-8F92690AC1F1}"/>
              </a:ext>
            </a:extLst>
          </p:cNvPr>
          <p:cNvCxnSpPr>
            <a:stCxn id="89" idx="6"/>
          </p:cNvCxnSpPr>
          <p:nvPr/>
        </p:nvCxnSpPr>
        <p:spPr>
          <a:xfrm flipV="1">
            <a:off x="8894617" y="3974545"/>
            <a:ext cx="1939638" cy="570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EA0768D4-97A9-4963-BAEA-01044A884ABE}"/>
              </a:ext>
            </a:extLst>
          </p:cNvPr>
          <p:cNvCxnSpPr>
            <a:stCxn id="89" idx="5"/>
          </p:cNvCxnSpPr>
          <p:nvPr/>
        </p:nvCxnSpPr>
        <p:spPr>
          <a:xfrm>
            <a:off x="8074921" y="4856813"/>
            <a:ext cx="1969624" cy="1274371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F78ADCCA-A3FB-41EA-8AF4-8E4C842B3505}"/>
              </a:ext>
            </a:extLst>
          </p:cNvPr>
          <p:cNvCxnSpPr>
            <a:stCxn id="89" idx="4"/>
          </p:cNvCxnSpPr>
          <p:nvPr/>
        </p:nvCxnSpPr>
        <p:spPr>
          <a:xfrm>
            <a:off x="6095999" y="5222024"/>
            <a:ext cx="0" cy="1152523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>
            <a:extLst>
              <a:ext uri="{FF2B5EF4-FFF2-40B4-BE49-F238E27FC236}">
                <a16:creationId xmlns:a16="http://schemas.microsoft.com/office/drawing/2014/main" id="{92FF71B9-9573-45CB-934D-FBBDCD486FBD}"/>
              </a:ext>
            </a:extLst>
          </p:cNvPr>
          <p:cNvCxnSpPr>
            <a:stCxn id="89" idx="3"/>
          </p:cNvCxnSpPr>
          <p:nvPr/>
        </p:nvCxnSpPr>
        <p:spPr>
          <a:xfrm flipH="1">
            <a:off x="2646218" y="4856813"/>
            <a:ext cx="1470859" cy="1274371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F102FD43-E761-4DCA-AE72-F6566C954446}"/>
              </a:ext>
            </a:extLst>
          </p:cNvPr>
          <p:cNvCxnSpPr>
            <a:stCxn id="89" idx="2"/>
          </p:cNvCxnSpPr>
          <p:nvPr/>
        </p:nvCxnSpPr>
        <p:spPr>
          <a:xfrm flipH="1">
            <a:off x="1205345" y="3975115"/>
            <a:ext cx="2092036" cy="0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8E31096D-29A2-4D7F-B322-D74E3CEF3571}"/>
              </a:ext>
            </a:extLst>
          </p:cNvPr>
          <p:cNvCxnSpPr>
            <a:stCxn id="89" idx="1"/>
          </p:cNvCxnSpPr>
          <p:nvPr/>
        </p:nvCxnSpPr>
        <p:spPr>
          <a:xfrm flipH="1" flipV="1">
            <a:off x="2147455" y="1925782"/>
            <a:ext cx="1969622" cy="1167635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012FE7C6-D85E-4A05-A7D0-521C3DBB9B1A}"/>
              </a:ext>
            </a:extLst>
          </p:cNvPr>
          <p:cNvCxnSpPr>
            <a:stCxn id="89" idx="0"/>
          </p:cNvCxnSpPr>
          <p:nvPr/>
        </p:nvCxnSpPr>
        <p:spPr>
          <a:xfrm flipV="1">
            <a:off x="6095999" y="1575683"/>
            <a:ext cx="0" cy="1152523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689BA7B5-4DBB-4E60-AA12-D25A3F7F7A0C}"/>
              </a:ext>
            </a:extLst>
          </p:cNvPr>
          <p:cNvCxnSpPr>
            <a:stCxn id="89" idx="7"/>
          </p:cNvCxnSpPr>
          <p:nvPr/>
        </p:nvCxnSpPr>
        <p:spPr>
          <a:xfrm flipV="1">
            <a:off x="8074921" y="1925782"/>
            <a:ext cx="1969624" cy="1167635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ooter Placeholder 3">
            <a:extLst>
              <a:ext uri="{FF2B5EF4-FFF2-40B4-BE49-F238E27FC236}">
                <a16:creationId xmlns:a16="http://schemas.microsoft.com/office/drawing/2014/main" id="{9A7E3FAC-C815-4339-8C99-ED51927634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81516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 </a:t>
            </a:r>
            <a:r>
              <a:rPr lang="en-GB" dirty="0"/>
              <a:t>	 </a:t>
            </a:r>
          </a:p>
        </p:txBody>
      </p:sp>
    </p:spTree>
    <p:extLst>
      <p:ext uri="{BB962C8B-B14F-4D97-AF65-F5344CB8AC3E}">
        <p14:creationId xmlns:p14="http://schemas.microsoft.com/office/powerpoint/2010/main" val="2114296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13336" y="481822"/>
            <a:ext cx="107141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Further support</a:t>
            </a:r>
            <a:endParaRPr lang="en-GB" sz="4400" b="1" dirty="0">
              <a:latin typeface="League Spartan" panose="00000800000000000000" pitchFamily="50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18908" y="529074"/>
            <a:ext cx="604357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There are lots of places to get advice about emotional wellbeing, social media or to discuss feelings.</a:t>
            </a:r>
          </a:p>
          <a:p>
            <a:endParaRPr lang="en-US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US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US" sz="2400" b="1" dirty="0" err="1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ChildLine</a:t>
            </a:r>
            <a:r>
              <a:rPr lang="en-US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:</a:t>
            </a:r>
          </a:p>
          <a:p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  <a:hlinkClick r:id="rId3"/>
              </a:rPr>
              <a:t>www.childline.org.uk</a:t>
            </a:r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 </a:t>
            </a:r>
            <a:r>
              <a:rPr lang="en-US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Phone: 0800 1111</a:t>
            </a:r>
          </a:p>
          <a:p>
            <a:endParaRPr lang="en-US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US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Young Minds:</a:t>
            </a:r>
          </a:p>
          <a:p>
            <a:r>
              <a:rPr lang="en-GB" sz="2400" u="sng" dirty="0">
                <a:latin typeface="Lato" panose="020B0604020202020204" charset="0"/>
                <a:ea typeface="Lato" panose="020B0604020202020204" charset="0"/>
                <a:cs typeface="Lato" panose="020B0604020202020204" charset="0"/>
                <a:hlinkClick r:id="rId4"/>
              </a:rPr>
              <a:t>www.youngminds.org.uk</a:t>
            </a:r>
            <a:endParaRPr lang="en-US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US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US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Samaritans:</a:t>
            </a:r>
          </a:p>
          <a:p>
            <a:r>
              <a:rPr lang="en-GB" sz="2400" u="sng" dirty="0">
                <a:latin typeface="Lato" panose="020B0604020202020204" charset="0"/>
                <a:ea typeface="Lato" panose="020B0604020202020204" charset="0"/>
                <a:cs typeface="Lato" panose="020B0604020202020204" charset="0"/>
                <a:hlinkClick r:id="rId5"/>
              </a:rPr>
              <a:t>www.samaritans.org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Phone: 116 123</a:t>
            </a:r>
          </a:p>
          <a:p>
            <a:endParaRPr lang="en-US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US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In a crisis, text ‘Shout’ to 85258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15</a:t>
            </a:fld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367239" y="1624518"/>
            <a:ext cx="491134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If you have questions or concerns, you can always speak to your parent or carer, or contact a teacher in school for more advice and support. </a:t>
            </a:r>
          </a:p>
          <a:p>
            <a:endParaRPr lang="en-GB" dirty="0"/>
          </a:p>
        </p:txBody>
      </p:sp>
      <p:pic>
        <p:nvPicPr>
          <p:cNvPr id="9" name="Picture 2" descr="Speech Bubbles, Conversation, Black, Blank, Chat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5990" y="4311438"/>
            <a:ext cx="2912582" cy="187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78E064E4-F6EB-4BCC-B440-E7358DD671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81516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 </a:t>
            </a:r>
            <a:r>
              <a:rPr lang="en-GB" dirty="0"/>
              <a:t>	 </a:t>
            </a:r>
          </a:p>
        </p:txBody>
      </p:sp>
    </p:spTree>
    <p:extLst>
      <p:ext uri="{BB962C8B-B14F-4D97-AF65-F5344CB8AC3E}">
        <p14:creationId xmlns:p14="http://schemas.microsoft.com/office/powerpoint/2010/main" val="304632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2436" y="489529"/>
            <a:ext cx="107141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More activities</a:t>
            </a:r>
            <a:endParaRPr lang="en-GB" sz="4400" b="1" dirty="0">
              <a:latin typeface="League Spartan" panose="00000800000000000000" pitchFamily="50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35975" y="1608372"/>
            <a:ext cx="460078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latin typeface="League Spartan" panose="00000800000000000000" pitchFamily="50" charset="0"/>
              </a:rPr>
              <a:t>Reflective journal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46331" y="2405630"/>
            <a:ext cx="4559045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Keep a reflective journal for a week. </a:t>
            </a:r>
          </a:p>
          <a:p>
            <a:endParaRPr lang="en-GB" sz="2400" dirty="0"/>
          </a:p>
          <a:p>
            <a:r>
              <a:rPr lang="en-GB" sz="2400" dirty="0"/>
              <a:t>Note down any difficult feelings encountered and any strategies </a:t>
            </a:r>
            <a:r>
              <a:rPr lang="en-GB" sz="2400" dirty="0" smtClean="0"/>
              <a:t>you used </a:t>
            </a:r>
            <a:r>
              <a:rPr lang="en-GB" sz="2400" dirty="0"/>
              <a:t>to manage them. </a:t>
            </a:r>
          </a:p>
          <a:p>
            <a:endParaRPr lang="en-GB" sz="2400" dirty="0"/>
          </a:p>
          <a:p>
            <a:r>
              <a:rPr lang="en-GB" sz="2400" dirty="0"/>
              <a:t>This is a private reflection activity and will not be shared with your teacher or others. </a:t>
            </a:r>
            <a:endParaRPr lang="en-GB" sz="3200" dirty="0"/>
          </a:p>
          <a:p>
            <a:endParaRPr lang="en-GB" dirty="0"/>
          </a:p>
        </p:txBody>
      </p:sp>
      <p:pic>
        <p:nvPicPr>
          <p:cNvPr id="2050" name="Picture 2" descr="Desk, Smartphone, Iphone, Notebook, Pen, Office, Modern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74948" y="1936786"/>
            <a:ext cx="5542927" cy="3689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57A1D09C-01C5-44DE-97E0-AA8C587990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81516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 </a:t>
            </a:r>
            <a:r>
              <a:rPr lang="en-GB" dirty="0"/>
              <a:t>	 </a:t>
            </a:r>
          </a:p>
        </p:txBody>
      </p:sp>
    </p:spTree>
    <p:extLst>
      <p:ext uri="{BB962C8B-B14F-4D97-AF65-F5344CB8AC3E}">
        <p14:creationId xmlns:p14="http://schemas.microsoft.com/office/powerpoint/2010/main" val="1475460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7134</TotalTime>
  <Words>1579</Words>
  <Application>Microsoft Office PowerPoint</Application>
  <PresentationFormat>Widescreen</PresentationFormat>
  <Paragraphs>176</Paragraphs>
  <Slides>16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6" baseType="lpstr">
      <vt:lpstr>League Spartan</vt:lpstr>
      <vt:lpstr>Times New Roman</vt:lpstr>
      <vt:lpstr>Open Sans Light</vt:lpstr>
      <vt:lpstr>Gill Sans MT</vt:lpstr>
      <vt:lpstr>Calibri Light</vt:lpstr>
      <vt:lpstr>Segoe Print</vt:lpstr>
      <vt:lpstr>Arial</vt:lpstr>
      <vt:lpstr>Lato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 Martin;Helen Schroepfer</dc:creator>
  <cp:lastModifiedBy>Helen Schroepfer</cp:lastModifiedBy>
  <cp:revision>466</cp:revision>
  <dcterms:created xsi:type="dcterms:W3CDTF">2018-11-29T11:01:12Z</dcterms:created>
  <dcterms:modified xsi:type="dcterms:W3CDTF">2020-04-21T09:23:29Z</dcterms:modified>
</cp:coreProperties>
</file>