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bookmarkIdSeed="3">
  <p:sldMasterIdLst>
    <p:sldMasterId id="2147483648" r:id="rId1"/>
  </p:sldMasterIdLst>
  <p:notesMasterIdLst>
    <p:notesMasterId r:id="rId16"/>
  </p:notesMasterIdLst>
  <p:sldIdLst>
    <p:sldId id="271" r:id="rId2"/>
    <p:sldId id="272" r:id="rId3"/>
    <p:sldId id="294" r:id="rId4"/>
    <p:sldId id="293" r:id="rId5"/>
    <p:sldId id="295" r:id="rId6"/>
    <p:sldId id="300" r:id="rId7"/>
    <p:sldId id="301" r:id="rId8"/>
    <p:sldId id="302" r:id="rId9"/>
    <p:sldId id="299" r:id="rId10"/>
    <p:sldId id="283" r:id="rId11"/>
    <p:sldId id="290" r:id="rId12"/>
    <p:sldId id="303" r:id="rId13"/>
    <p:sldId id="269" r:id="rId14"/>
    <p:sldId id="292" r:id="rId15"/>
  </p:sldIdLst>
  <p:sldSz cx="12192000" cy="6858000"/>
  <p:notesSz cx="6858000" cy="9144000"/>
  <p:embeddedFontLst>
    <p:embeddedFont>
      <p:font typeface="League Spartan" panose="020B0604020202020204" charset="0"/>
      <p:bold r:id="rId17"/>
    </p:embeddedFont>
    <p:embeddedFont>
      <p:font typeface="Open Sans Light" panose="020B0604020202020204" charset="0"/>
      <p:regular r:id="rId18"/>
      <p:italic r:id="rId19"/>
    </p:embeddedFont>
    <p:embeddedFont>
      <p:font typeface="Gill Sans MT" panose="020B0502020104020203" pitchFamily="34" charset="0"/>
      <p:regular r:id="rId20"/>
      <p:bold r:id="rId21"/>
      <p:italic r:id="rId22"/>
      <p:boldItalic r:id="rId23"/>
    </p:embeddedFont>
    <p:embeddedFont>
      <p:font typeface="Calibri Light" panose="020F0302020204030204" pitchFamily="34" charset="0"/>
      <p:regular r:id="rId24"/>
      <p:italic r:id="rId25"/>
    </p:embeddedFont>
    <p:embeddedFont>
      <p:font typeface="Lato" panose="020B0604020202020204" charset="0"/>
      <p:regular r:id="rId26"/>
      <p:bold r:id="rId27"/>
      <p:italic r:id="rId28"/>
      <p:boldItalic r:id="rId29"/>
    </p:embeddedFont>
    <p:embeddedFont>
      <p:font typeface="Calibri" panose="020F0502020204030204" pitchFamily="34" charset="0"/>
      <p:regular r:id="rId30"/>
      <p:bold r:id="rId31"/>
      <p:italic r:id="rId32"/>
      <p:boldItalic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Jenny Barksfield" initials="JB" lastIdx="11" clrIdx="6">
    <p:extLst>
      <p:ext uri="{19B8F6BF-5375-455C-9EA6-DF929625EA0E}">
        <p15:presenceInfo xmlns:p15="http://schemas.microsoft.com/office/powerpoint/2012/main" userId="S-1-5-21-1285066173-1815393381-3561576999-2204" providerId="AD"/>
      </p:ext>
    </p:extLst>
  </p:cmAuthor>
  <p:cmAuthor id="1" name="Sally Martin" initials="SM" lastIdx="61" clrIdx="0">
    <p:extLst/>
  </p:cmAuthor>
  <p:cmAuthor id="2" name="Karen" initials="KS" lastIdx="7" clrIdx="1"/>
  <p:cmAuthor id="3" name="Helen Emerson" initials="HE" lastIdx="5" clrIdx="2">
    <p:extLst>
      <p:ext uri="{19B8F6BF-5375-455C-9EA6-DF929625EA0E}">
        <p15:presenceInfo xmlns:p15="http://schemas.microsoft.com/office/powerpoint/2012/main" userId="S-1-5-21-1285066173-1815393381-3561576999-2635" providerId="AD"/>
      </p:ext>
    </p:extLst>
  </p:cmAuthor>
  <p:cmAuthor id="4" name="Jenny Fox" initials="JF" lastIdx="36" clrIdx="3">
    <p:extLst>
      <p:ext uri="{19B8F6BF-5375-455C-9EA6-DF929625EA0E}">
        <p15:presenceInfo xmlns:p15="http://schemas.microsoft.com/office/powerpoint/2012/main" userId="S-1-5-21-1285066173-1815393381-3561576999-2620" providerId="AD"/>
      </p:ext>
    </p:extLst>
  </p:cmAuthor>
  <p:cmAuthor id="5" name="Anne Bell" initials="AB" lastIdx="3" clrIdx="4">
    <p:extLst>
      <p:ext uri="{19B8F6BF-5375-455C-9EA6-DF929625EA0E}">
        <p15:presenceInfo xmlns:p15="http://schemas.microsoft.com/office/powerpoint/2012/main" userId="314d471810b53530" providerId="Windows Live"/>
      </p:ext>
    </p:extLst>
  </p:cmAuthor>
  <p:cmAuthor id="6" name="Bethan Miller" initials="BM" lastIdx="35" clrIdx="5">
    <p:extLst>
      <p:ext uri="{19B8F6BF-5375-455C-9EA6-DF929625EA0E}">
        <p15:presenceInfo xmlns:p15="http://schemas.microsoft.com/office/powerpoint/2012/main" userId="S-1-5-21-1285066173-1815393381-3561576999-264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E7FF"/>
    <a:srgbClr val="DBC8E6"/>
    <a:srgbClr val="CAB3DC"/>
    <a:srgbClr val="ECD9FF"/>
    <a:srgbClr val="CC99FF"/>
    <a:srgbClr val="EFE3F1"/>
    <a:srgbClr val="95519E"/>
    <a:srgbClr val="747679"/>
    <a:srgbClr val="DCB9FF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73398" autoAdjust="0"/>
  </p:normalViewPr>
  <p:slideViewPr>
    <p:cSldViewPr snapToGrid="0">
      <p:cViewPr varScale="1">
        <p:scale>
          <a:sx n="49" d="100"/>
          <a:sy n="49" d="100"/>
        </p:scale>
        <p:origin x="654" y="3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4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font" Target="fonts/font17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font" Target="fonts/font16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font" Target="fonts/font1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font" Target="fonts/font14.fntdata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DF2E34B-2A62-4938-B07F-D47AA847AB50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E40775A-D733-44CA-8082-2722EE79CA39}">
      <dgm:prSet phldrT="[Text]" custT="1"/>
      <dgm:spPr>
        <a:solidFill>
          <a:srgbClr val="F3E7FF"/>
        </a:solidFill>
      </dgm:spPr>
      <dgm:t>
        <a:bodyPr/>
        <a:lstStyle/>
        <a:p>
          <a:pPr>
            <a:lnSpc>
              <a:spcPts val="2500"/>
            </a:lnSpc>
          </a:pPr>
          <a:r>
            <a:rPr lang="en-US" sz="2000" dirty="0">
              <a:solidFill>
                <a:schemeClr val="tx1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rPr>
            <a:t>Will is </a:t>
          </a:r>
          <a:r>
            <a:rPr lang="en-US" sz="2000" dirty="0" smtClean="0">
              <a:solidFill>
                <a:schemeClr val="tx1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rPr>
            <a:t>upset — </a:t>
          </a:r>
          <a:r>
            <a:rPr lang="en-US" sz="2000" dirty="0">
              <a:solidFill>
                <a:schemeClr val="tx1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rPr>
            <a:t>he thinks his best friend Jay is avoiding him as he’s dating Jay’s ex - TJ.</a:t>
          </a:r>
        </a:p>
      </dgm:t>
    </dgm:pt>
    <dgm:pt modelId="{FA53F597-5840-4FE4-9507-D89B5D8B727B}" type="parTrans" cxnId="{12490A89-27EA-4069-99E2-BE19F4469A20}">
      <dgm:prSet/>
      <dgm:spPr/>
      <dgm:t>
        <a:bodyPr/>
        <a:lstStyle/>
        <a:p>
          <a:endParaRPr lang="en-US"/>
        </a:p>
      </dgm:t>
    </dgm:pt>
    <dgm:pt modelId="{011787E8-07E0-4256-A51A-7BC8A47B5ABF}" type="sibTrans" cxnId="{12490A89-27EA-4069-99E2-BE19F4469A20}">
      <dgm:prSet/>
      <dgm:spPr/>
      <dgm:t>
        <a:bodyPr/>
        <a:lstStyle/>
        <a:p>
          <a:endParaRPr lang="en-US"/>
        </a:p>
      </dgm:t>
    </dgm:pt>
    <dgm:pt modelId="{59694A74-0C7F-4A9D-B575-5E73C53B6443}">
      <dgm:prSet phldrT="[Text]" custT="1"/>
      <dgm:spPr>
        <a:solidFill>
          <a:srgbClr val="F3E7FF"/>
        </a:solidFill>
      </dgm:spPr>
      <dgm:t>
        <a:bodyPr/>
        <a:lstStyle/>
        <a:p>
          <a:pPr>
            <a:lnSpc>
              <a:spcPts val="2500"/>
            </a:lnSpc>
          </a:pPr>
          <a:r>
            <a:rPr lang="en-US" sz="1800" dirty="0">
              <a:solidFill>
                <a:schemeClr val="tx1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rPr>
            <a:t>Will continues to believe Jay is avoiding him so the friendship is doomed.</a:t>
          </a:r>
        </a:p>
      </dgm:t>
    </dgm:pt>
    <dgm:pt modelId="{E9C4EA52-CAF1-4692-8C1D-82514C0D9A62}" type="parTrans" cxnId="{04AC729E-C8AD-4ED8-8FFD-C8D03FA46071}">
      <dgm:prSet/>
      <dgm:spPr/>
      <dgm:t>
        <a:bodyPr/>
        <a:lstStyle/>
        <a:p>
          <a:endParaRPr lang="en-US"/>
        </a:p>
      </dgm:t>
    </dgm:pt>
    <dgm:pt modelId="{78C89D42-3AB8-4262-98A7-6FD2B56D59D4}" type="sibTrans" cxnId="{04AC729E-C8AD-4ED8-8FFD-C8D03FA46071}">
      <dgm:prSet/>
      <dgm:spPr/>
      <dgm:t>
        <a:bodyPr/>
        <a:lstStyle/>
        <a:p>
          <a:endParaRPr lang="en-US"/>
        </a:p>
      </dgm:t>
    </dgm:pt>
    <dgm:pt modelId="{8F3A6EEA-DBA6-4CBA-99BD-13783F8DB5A7}">
      <dgm:prSet phldrT="[Text]" custT="1"/>
      <dgm:spPr>
        <a:solidFill>
          <a:srgbClr val="F3E7FF"/>
        </a:solidFill>
      </dgm:spPr>
      <dgm:t>
        <a:bodyPr/>
        <a:lstStyle/>
        <a:p>
          <a:pPr>
            <a:lnSpc>
              <a:spcPts val="2500"/>
            </a:lnSpc>
          </a:pPr>
          <a:r>
            <a:rPr lang="en-US" sz="1800" dirty="0">
              <a:solidFill>
                <a:schemeClr val="tx1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rPr>
            <a:t>Will doesn’t message or video call Jay like he used to so they see less and less of each other, eventually talking to different groups of friends altogether.</a:t>
          </a:r>
        </a:p>
      </dgm:t>
    </dgm:pt>
    <dgm:pt modelId="{A48B1F23-D9D7-48C5-A24E-98C6832B31C2}" type="parTrans" cxnId="{A882CCD4-330C-45BA-ABDF-2909A555594F}">
      <dgm:prSet/>
      <dgm:spPr/>
      <dgm:t>
        <a:bodyPr/>
        <a:lstStyle/>
        <a:p>
          <a:endParaRPr lang="en-US"/>
        </a:p>
      </dgm:t>
    </dgm:pt>
    <dgm:pt modelId="{A955757B-3A91-412E-AACA-1903B1BE0F81}" type="sibTrans" cxnId="{A882CCD4-330C-45BA-ABDF-2909A555594F}">
      <dgm:prSet/>
      <dgm:spPr/>
      <dgm:t>
        <a:bodyPr/>
        <a:lstStyle/>
        <a:p>
          <a:endParaRPr lang="en-US"/>
        </a:p>
      </dgm:t>
    </dgm:pt>
    <dgm:pt modelId="{2CA05BA3-1D2E-4AD9-B086-9686E966B548}">
      <dgm:prSet phldrT="[Text]" custT="1"/>
      <dgm:spPr>
        <a:solidFill>
          <a:srgbClr val="F3E7FF"/>
        </a:solidFill>
      </dgm:spPr>
      <dgm:t>
        <a:bodyPr/>
        <a:lstStyle/>
        <a:p>
          <a:pPr>
            <a:lnSpc>
              <a:spcPts val="2500"/>
            </a:lnSpc>
          </a:pPr>
          <a:r>
            <a:rPr lang="en-US" sz="1800" dirty="0">
              <a:solidFill>
                <a:schemeClr val="tx1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rPr>
            <a:t>Will </a:t>
          </a:r>
          <a:r>
            <a:rPr lang="en-US" sz="1800" dirty="0" err="1" smtClean="0">
              <a:solidFill>
                <a:schemeClr val="tx1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rPr>
            <a:t>recognises</a:t>
          </a:r>
          <a:r>
            <a:rPr lang="en-US" sz="1800" dirty="0" smtClean="0">
              <a:solidFill>
                <a:schemeClr val="tx1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rPr>
            <a:t> </a:t>
          </a:r>
          <a:r>
            <a:rPr lang="en-US" sz="1800" dirty="0">
              <a:solidFill>
                <a:schemeClr val="tx1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rPr>
            <a:t>he’s making assumptions about Jay’s thinking (mind-reading) so he resolves to talk to Jay about it.</a:t>
          </a:r>
        </a:p>
      </dgm:t>
    </dgm:pt>
    <dgm:pt modelId="{4E9C4494-6E43-43CC-8D4E-FCDFC54A91F9}" type="parTrans" cxnId="{8DEF5DE8-9770-4BB0-B6A3-36A513A8E310}">
      <dgm:prSet/>
      <dgm:spPr/>
      <dgm:t>
        <a:bodyPr/>
        <a:lstStyle/>
        <a:p>
          <a:endParaRPr lang="en-US"/>
        </a:p>
      </dgm:t>
    </dgm:pt>
    <dgm:pt modelId="{8E6BBCB1-DC96-4FAB-929A-D4CEDF44DDF5}" type="sibTrans" cxnId="{8DEF5DE8-9770-4BB0-B6A3-36A513A8E310}">
      <dgm:prSet/>
      <dgm:spPr/>
      <dgm:t>
        <a:bodyPr/>
        <a:lstStyle/>
        <a:p>
          <a:endParaRPr lang="en-US"/>
        </a:p>
      </dgm:t>
    </dgm:pt>
    <dgm:pt modelId="{D43886CF-99FC-4918-8F9E-0AF1D99CB730}">
      <dgm:prSet phldrT="[Text]" custT="1"/>
      <dgm:spPr>
        <a:solidFill>
          <a:srgbClr val="F3E7FF"/>
        </a:solidFill>
      </dgm:spPr>
      <dgm:t>
        <a:bodyPr/>
        <a:lstStyle/>
        <a:p>
          <a:pPr>
            <a:lnSpc>
              <a:spcPts val="2500"/>
            </a:lnSpc>
          </a:pPr>
          <a:r>
            <a:rPr lang="en-US" sz="1800" dirty="0">
              <a:solidFill>
                <a:schemeClr val="tx1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rPr>
            <a:t>It turns out Jay had been upset about a family </a:t>
          </a:r>
          <a:r>
            <a:rPr lang="en-US" sz="1800" dirty="0" smtClean="0">
              <a:solidFill>
                <a:schemeClr val="tx1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rPr>
            <a:t>issue, </a:t>
          </a:r>
          <a:r>
            <a:rPr lang="en-US" sz="1800" dirty="0">
              <a:solidFill>
                <a:schemeClr val="tx1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rPr>
            <a:t>so hadn’t felt like talking much. Jay had no idea Will had started dating anyone but he and TJ had only been a causal thing, so there are no hard feelings. They continue to be good friends and laugh about their misunderstanding.</a:t>
          </a:r>
        </a:p>
      </dgm:t>
    </dgm:pt>
    <dgm:pt modelId="{75FDACDD-8918-4974-A091-6A07FFAFF8C2}" type="parTrans" cxnId="{2A698D3D-E78C-4939-9D8E-9BDEB9D8E6FA}">
      <dgm:prSet/>
      <dgm:spPr/>
      <dgm:t>
        <a:bodyPr/>
        <a:lstStyle/>
        <a:p>
          <a:endParaRPr lang="en-US"/>
        </a:p>
      </dgm:t>
    </dgm:pt>
    <dgm:pt modelId="{C2F7E5B6-50E8-4FD2-8DE4-8CDDC339FD25}" type="sibTrans" cxnId="{2A698D3D-E78C-4939-9D8E-9BDEB9D8E6FA}">
      <dgm:prSet/>
      <dgm:spPr/>
      <dgm:t>
        <a:bodyPr/>
        <a:lstStyle/>
        <a:p>
          <a:endParaRPr lang="en-US"/>
        </a:p>
      </dgm:t>
    </dgm:pt>
    <dgm:pt modelId="{6DCA5A83-CAC0-4152-A687-77F40785FB68}" type="pres">
      <dgm:prSet presAssocID="{1DF2E34B-2A62-4938-B07F-D47AA847AB50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228AA81-FE1C-4BF1-80B2-0578AEE387F3}" type="pres">
      <dgm:prSet presAssocID="{1E40775A-D733-44CA-8082-2722EE79CA39}" presName="root1" presStyleCnt="0"/>
      <dgm:spPr/>
    </dgm:pt>
    <dgm:pt modelId="{248B17C0-F535-487B-860C-DF7F28615E98}" type="pres">
      <dgm:prSet presAssocID="{1E40775A-D733-44CA-8082-2722EE79CA39}" presName="LevelOneTextNode" presStyleLbl="node0" presStyleIdx="0" presStyleCnt="1" custScaleX="111145" custScaleY="24765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ACABC0C-7DEA-412A-AB8D-E7EE07FCF7F8}" type="pres">
      <dgm:prSet presAssocID="{1E40775A-D733-44CA-8082-2722EE79CA39}" presName="level2hierChild" presStyleCnt="0"/>
      <dgm:spPr/>
    </dgm:pt>
    <dgm:pt modelId="{07054AEC-20D4-4C7E-86D1-23AABC0340DC}" type="pres">
      <dgm:prSet presAssocID="{E9C4EA52-CAF1-4692-8C1D-82514C0D9A62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16E64502-EF0F-4120-B7E4-29A691FDFC1D}" type="pres">
      <dgm:prSet presAssocID="{E9C4EA52-CAF1-4692-8C1D-82514C0D9A62}" presName="connTx" presStyleLbl="parChTrans1D2" presStyleIdx="0" presStyleCnt="2"/>
      <dgm:spPr/>
      <dgm:t>
        <a:bodyPr/>
        <a:lstStyle/>
        <a:p>
          <a:endParaRPr lang="en-US"/>
        </a:p>
      </dgm:t>
    </dgm:pt>
    <dgm:pt modelId="{9D68A321-DB7A-42C4-9561-FC464F4ECE77}" type="pres">
      <dgm:prSet presAssocID="{59694A74-0C7F-4A9D-B575-5E73C53B6443}" presName="root2" presStyleCnt="0"/>
      <dgm:spPr/>
    </dgm:pt>
    <dgm:pt modelId="{C6A2BE44-4433-425E-BA45-68268C35E1BF}" type="pres">
      <dgm:prSet presAssocID="{59694A74-0C7F-4A9D-B575-5E73C53B6443}" presName="LevelTwoTextNode" presStyleLbl="node2" presStyleIdx="0" presStyleCnt="2" custScaleX="122351" custScaleY="20717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2B05109-9FF5-4640-B731-1DECC46011AF}" type="pres">
      <dgm:prSet presAssocID="{59694A74-0C7F-4A9D-B575-5E73C53B6443}" presName="level3hierChild" presStyleCnt="0"/>
      <dgm:spPr/>
    </dgm:pt>
    <dgm:pt modelId="{00EE954B-A2C1-40EF-891B-3A743BA43860}" type="pres">
      <dgm:prSet presAssocID="{A48B1F23-D9D7-48C5-A24E-98C6832B31C2}" presName="conn2-1" presStyleLbl="parChTrans1D3" presStyleIdx="0" presStyleCnt="2"/>
      <dgm:spPr/>
      <dgm:t>
        <a:bodyPr/>
        <a:lstStyle/>
        <a:p>
          <a:endParaRPr lang="en-US"/>
        </a:p>
      </dgm:t>
    </dgm:pt>
    <dgm:pt modelId="{827708F5-ADDD-4D70-A2BD-E994EE94B88F}" type="pres">
      <dgm:prSet presAssocID="{A48B1F23-D9D7-48C5-A24E-98C6832B31C2}" presName="connTx" presStyleLbl="parChTrans1D3" presStyleIdx="0" presStyleCnt="2"/>
      <dgm:spPr/>
      <dgm:t>
        <a:bodyPr/>
        <a:lstStyle/>
        <a:p>
          <a:endParaRPr lang="en-US"/>
        </a:p>
      </dgm:t>
    </dgm:pt>
    <dgm:pt modelId="{8E63F027-D154-4EC2-A797-02994C1E2510}" type="pres">
      <dgm:prSet presAssocID="{8F3A6EEA-DBA6-4CBA-99BD-13783F8DB5A7}" presName="root2" presStyleCnt="0"/>
      <dgm:spPr/>
    </dgm:pt>
    <dgm:pt modelId="{E672CBD0-B643-482D-8891-575F06121DD8}" type="pres">
      <dgm:prSet presAssocID="{8F3A6EEA-DBA6-4CBA-99BD-13783F8DB5A7}" presName="LevelTwoTextNode" presStyleLbl="node3" presStyleIdx="0" presStyleCnt="2" custScaleX="254825" custScaleY="21054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26DC5E9-4843-46F4-8467-2488811C281B}" type="pres">
      <dgm:prSet presAssocID="{8F3A6EEA-DBA6-4CBA-99BD-13783F8DB5A7}" presName="level3hierChild" presStyleCnt="0"/>
      <dgm:spPr/>
    </dgm:pt>
    <dgm:pt modelId="{596B7981-4136-4FEF-A107-8134A7B0C163}" type="pres">
      <dgm:prSet presAssocID="{4E9C4494-6E43-43CC-8D4E-FCDFC54A91F9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AB948977-D1A4-49CF-BC7A-6A44E277AA17}" type="pres">
      <dgm:prSet presAssocID="{4E9C4494-6E43-43CC-8D4E-FCDFC54A91F9}" presName="connTx" presStyleLbl="parChTrans1D2" presStyleIdx="1" presStyleCnt="2"/>
      <dgm:spPr/>
      <dgm:t>
        <a:bodyPr/>
        <a:lstStyle/>
        <a:p>
          <a:endParaRPr lang="en-US"/>
        </a:p>
      </dgm:t>
    </dgm:pt>
    <dgm:pt modelId="{0779C089-C733-4E89-B135-9EAB28B96711}" type="pres">
      <dgm:prSet presAssocID="{2CA05BA3-1D2E-4AD9-B086-9686E966B548}" presName="root2" presStyleCnt="0"/>
      <dgm:spPr/>
    </dgm:pt>
    <dgm:pt modelId="{FF494CAC-7203-46E3-85B6-8490770DF773}" type="pres">
      <dgm:prSet presAssocID="{2CA05BA3-1D2E-4AD9-B086-9686E966B548}" presName="LevelTwoTextNode" presStyleLbl="node2" presStyleIdx="1" presStyleCnt="2" custScaleX="122939" custScaleY="23779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5504744-0C5F-42DA-9FE1-AF3A766A3650}" type="pres">
      <dgm:prSet presAssocID="{2CA05BA3-1D2E-4AD9-B086-9686E966B548}" presName="level3hierChild" presStyleCnt="0"/>
      <dgm:spPr/>
    </dgm:pt>
    <dgm:pt modelId="{8F789EA6-7933-455B-B2B9-7C360A45D1E9}" type="pres">
      <dgm:prSet presAssocID="{75FDACDD-8918-4974-A091-6A07FFAFF8C2}" presName="conn2-1" presStyleLbl="parChTrans1D3" presStyleIdx="1" presStyleCnt="2"/>
      <dgm:spPr/>
      <dgm:t>
        <a:bodyPr/>
        <a:lstStyle/>
        <a:p>
          <a:endParaRPr lang="en-US"/>
        </a:p>
      </dgm:t>
    </dgm:pt>
    <dgm:pt modelId="{CE7CF34A-8907-4D90-A79E-8BA6388538E6}" type="pres">
      <dgm:prSet presAssocID="{75FDACDD-8918-4974-A091-6A07FFAFF8C2}" presName="connTx" presStyleLbl="parChTrans1D3" presStyleIdx="1" presStyleCnt="2"/>
      <dgm:spPr/>
      <dgm:t>
        <a:bodyPr/>
        <a:lstStyle/>
        <a:p>
          <a:endParaRPr lang="en-US"/>
        </a:p>
      </dgm:t>
    </dgm:pt>
    <dgm:pt modelId="{C0FAFDE9-F581-49BE-BC68-54F6922EE91B}" type="pres">
      <dgm:prSet presAssocID="{D43886CF-99FC-4918-8F9E-0AF1D99CB730}" presName="root2" presStyleCnt="0"/>
      <dgm:spPr/>
    </dgm:pt>
    <dgm:pt modelId="{CE6A773E-CB1E-40FE-9CCB-C205FA2C3B41}" type="pres">
      <dgm:prSet presAssocID="{D43886CF-99FC-4918-8F9E-0AF1D99CB730}" presName="LevelTwoTextNode" presStyleLbl="node3" presStyleIdx="1" presStyleCnt="2" custScaleX="252259" custScaleY="24024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7C7E008-97B9-47BD-ABDA-162A5F5BC8FB}" type="pres">
      <dgm:prSet presAssocID="{D43886CF-99FC-4918-8F9E-0AF1D99CB730}" presName="level3hierChild" presStyleCnt="0"/>
      <dgm:spPr/>
    </dgm:pt>
  </dgm:ptLst>
  <dgm:cxnLst>
    <dgm:cxn modelId="{D99532FC-1FC2-49CB-BC2E-AF2CFF39F278}" type="presOf" srcId="{59694A74-0C7F-4A9D-B575-5E73C53B6443}" destId="{C6A2BE44-4433-425E-BA45-68268C35E1BF}" srcOrd="0" destOrd="0" presId="urn:microsoft.com/office/officeart/2005/8/layout/hierarchy2"/>
    <dgm:cxn modelId="{8DEF5DE8-9770-4BB0-B6A3-36A513A8E310}" srcId="{1E40775A-D733-44CA-8082-2722EE79CA39}" destId="{2CA05BA3-1D2E-4AD9-B086-9686E966B548}" srcOrd="1" destOrd="0" parTransId="{4E9C4494-6E43-43CC-8D4E-FCDFC54A91F9}" sibTransId="{8E6BBCB1-DC96-4FAB-929A-D4CEDF44DDF5}"/>
    <dgm:cxn modelId="{12490A89-27EA-4069-99E2-BE19F4469A20}" srcId="{1DF2E34B-2A62-4938-B07F-D47AA847AB50}" destId="{1E40775A-D733-44CA-8082-2722EE79CA39}" srcOrd="0" destOrd="0" parTransId="{FA53F597-5840-4FE4-9507-D89B5D8B727B}" sibTransId="{011787E8-07E0-4256-A51A-7BC8A47B5ABF}"/>
    <dgm:cxn modelId="{5DF18BF0-D541-483C-989A-D1DE6FD5D629}" type="presOf" srcId="{4E9C4494-6E43-43CC-8D4E-FCDFC54A91F9}" destId="{AB948977-D1A4-49CF-BC7A-6A44E277AA17}" srcOrd="1" destOrd="0" presId="urn:microsoft.com/office/officeart/2005/8/layout/hierarchy2"/>
    <dgm:cxn modelId="{A882CCD4-330C-45BA-ABDF-2909A555594F}" srcId="{59694A74-0C7F-4A9D-B575-5E73C53B6443}" destId="{8F3A6EEA-DBA6-4CBA-99BD-13783F8DB5A7}" srcOrd="0" destOrd="0" parTransId="{A48B1F23-D9D7-48C5-A24E-98C6832B31C2}" sibTransId="{A955757B-3A91-412E-AACA-1903B1BE0F81}"/>
    <dgm:cxn modelId="{CF7D5939-EECB-4D4D-8EA6-B85EDAD40B4F}" type="presOf" srcId="{2CA05BA3-1D2E-4AD9-B086-9686E966B548}" destId="{FF494CAC-7203-46E3-85B6-8490770DF773}" srcOrd="0" destOrd="0" presId="urn:microsoft.com/office/officeart/2005/8/layout/hierarchy2"/>
    <dgm:cxn modelId="{87CDA832-D478-4564-9A5C-5CA88577F84D}" type="presOf" srcId="{1E40775A-D733-44CA-8082-2722EE79CA39}" destId="{248B17C0-F535-487B-860C-DF7F28615E98}" srcOrd="0" destOrd="0" presId="urn:microsoft.com/office/officeart/2005/8/layout/hierarchy2"/>
    <dgm:cxn modelId="{E9A8483B-B766-4988-9CFA-190DA2425FEF}" type="presOf" srcId="{75FDACDD-8918-4974-A091-6A07FFAFF8C2}" destId="{8F789EA6-7933-455B-B2B9-7C360A45D1E9}" srcOrd="0" destOrd="0" presId="urn:microsoft.com/office/officeart/2005/8/layout/hierarchy2"/>
    <dgm:cxn modelId="{DF0C4655-441C-4AF9-913A-5B93256655A7}" type="presOf" srcId="{1DF2E34B-2A62-4938-B07F-D47AA847AB50}" destId="{6DCA5A83-CAC0-4152-A687-77F40785FB68}" srcOrd="0" destOrd="0" presId="urn:microsoft.com/office/officeart/2005/8/layout/hierarchy2"/>
    <dgm:cxn modelId="{5CC3B853-360E-4AFB-9EF3-C55A228D69CB}" type="presOf" srcId="{75FDACDD-8918-4974-A091-6A07FFAFF8C2}" destId="{CE7CF34A-8907-4D90-A79E-8BA6388538E6}" srcOrd="1" destOrd="0" presId="urn:microsoft.com/office/officeart/2005/8/layout/hierarchy2"/>
    <dgm:cxn modelId="{37791899-4BA2-4A6C-B41F-E29EBD0F983E}" type="presOf" srcId="{E9C4EA52-CAF1-4692-8C1D-82514C0D9A62}" destId="{07054AEC-20D4-4C7E-86D1-23AABC0340DC}" srcOrd="0" destOrd="0" presId="urn:microsoft.com/office/officeart/2005/8/layout/hierarchy2"/>
    <dgm:cxn modelId="{4294DA8C-624A-4A74-902C-F4DE11089AEC}" type="presOf" srcId="{8F3A6EEA-DBA6-4CBA-99BD-13783F8DB5A7}" destId="{E672CBD0-B643-482D-8891-575F06121DD8}" srcOrd="0" destOrd="0" presId="urn:microsoft.com/office/officeart/2005/8/layout/hierarchy2"/>
    <dgm:cxn modelId="{04AC729E-C8AD-4ED8-8FFD-C8D03FA46071}" srcId="{1E40775A-D733-44CA-8082-2722EE79CA39}" destId="{59694A74-0C7F-4A9D-B575-5E73C53B6443}" srcOrd="0" destOrd="0" parTransId="{E9C4EA52-CAF1-4692-8C1D-82514C0D9A62}" sibTransId="{78C89D42-3AB8-4262-98A7-6FD2B56D59D4}"/>
    <dgm:cxn modelId="{582BDC0E-1388-4B66-9769-4FC2AFFECDAB}" type="presOf" srcId="{A48B1F23-D9D7-48C5-A24E-98C6832B31C2}" destId="{827708F5-ADDD-4D70-A2BD-E994EE94B88F}" srcOrd="1" destOrd="0" presId="urn:microsoft.com/office/officeart/2005/8/layout/hierarchy2"/>
    <dgm:cxn modelId="{2A698D3D-E78C-4939-9D8E-9BDEB9D8E6FA}" srcId="{2CA05BA3-1D2E-4AD9-B086-9686E966B548}" destId="{D43886CF-99FC-4918-8F9E-0AF1D99CB730}" srcOrd="0" destOrd="0" parTransId="{75FDACDD-8918-4974-A091-6A07FFAFF8C2}" sibTransId="{C2F7E5B6-50E8-4FD2-8DE4-8CDDC339FD25}"/>
    <dgm:cxn modelId="{315F1B93-139F-4B85-BCC6-5BA60A24A30A}" type="presOf" srcId="{4E9C4494-6E43-43CC-8D4E-FCDFC54A91F9}" destId="{596B7981-4136-4FEF-A107-8134A7B0C163}" srcOrd="0" destOrd="0" presId="urn:microsoft.com/office/officeart/2005/8/layout/hierarchy2"/>
    <dgm:cxn modelId="{992FC154-D804-4677-A15F-FEE9870060DA}" type="presOf" srcId="{D43886CF-99FC-4918-8F9E-0AF1D99CB730}" destId="{CE6A773E-CB1E-40FE-9CCB-C205FA2C3B41}" srcOrd="0" destOrd="0" presId="urn:microsoft.com/office/officeart/2005/8/layout/hierarchy2"/>
    <dgm:cxn modelId="{28BD1043-51BB-45F3-96A8-8E1A8C4EB88E}" type="presOf" srcId="{A48B1F23-D9D7-48C5-A24E-98C6832B31C2}" destId="{00EE954B-A2C1-40EF-891B-3A743BA43860}" srcOrd="0" destOrd="0" presId="urn:microsoft.com/office/officeart/2005/8/layout/hierarchy2"/>
    <dgm:cxn modelId="{5327D4F2-FA28-45BB-B5E5-03ED2F148710}" type="presOf" srcId="{E9C4EA52-CAF1-4692-8C1D-82514C0D9A62}" destId="{16E64502-EF0F-4120-B7E4-29A691FDFC1D}" srcOrd="1" destOrd="0" presId="urn:microsoft.com/office/officeart/2005/8/layout/hierarchy2"/>
    <dgm:cxn modelId="{35E7BCFF-B4E4-4BF1-B47A-5E443938AA0A}" type="presParOf" srcId="{6DCA5A83-CAC0-4152-A687-77F40785FB68}" destId="{2228AA81-FE1C-4BF1-80B2-0578AEE387F3}" srcOrd="0" destOrd="0" presId="urn:microsoft.com/office/officeart/2005/8/layout/hierarchy2"/>
    <dgm:cxn modelId="{33A85585-506F-49F7-AB32-AB8BA8DA67C2}" type="presParOf" srcId="{2228AA81-FE1C-4BF1-80B2-0578AEE387F3}" destId="{248B17C0-F535-487B-860C-DF7F28615E98}" srcOrd="0" destOrd="0" presId="urn:microsoft.com/office/officeart/2005/8/layout/hierarchy2"/>
    <dgm:cxn modelId="{5C6A5F71-0FD0-49A7-BA84-DB3FD15799A5}" type="presParOf" srcId="{2228AA81-FE1C-4BF1-80B2-0578AEE387F3}" destId="{8ACABC0C-7DEA-412A-AB8D-E7EE07FCF7F8}" srcOrd="1" destOrd="0" presId="urn:microsoft.com/office/officeart/2005/8/layout/hierarchy2"/>
    <dgm:cxn modelId="{02889B5B-7847-4FED-B852-130038FD3762}" type="presParOf" srcId="{8ACABC0C-7DEA-412A-AB8D-E7EE07FCF7F8}" destId="{07054AEC-20D4-4C7E-86D1-23AABC0340DC}" srcOrd="0" destOrd="0" presId="urn:microsoft.com/office/officeart/2005/8/layout/hierarchy2"/>
    <dgm:cxn modelId="{FCADAD6B-4742-41D8-B3AD-C8967A80B3EA}" type="presParOf" srcId="{07054AEC-20D4-4C7E-86D1-23AABC0340DC}" destId="{16E64502-EF0F-4120-B7E4-29A691FDFC1D}" srcOrd="0" destOrd="0" presId="urn:microsoft.com/office/officeart/2005/8/layout/hierarchy2"/>
    <dgm:cxn modelId="{3CB1D6FE-436D-4EEC-BC29-9EAD840A56E9}" type="presParOf" srcId="{8ACABC0C-7DEA-412A-AB8D-E7EE07FCF7F8}" destId="{9D68A321-DB7A-42C4-9561-FC464F4ECE77}" srcOrd="1" destOrd="0" presId="urn:microsoft.com/office/officeart/2005/8/layout/hierarchy2"/>
    <dgm:cxn modelId="{DCA8A1F3-EE74-496C-8657-30C91869C7FA}" type="presParOf" srcId="{9D68A321-DB7A-42C4-9561-FC464F4ECE77}" destId="{C6A2BE44-4433-425E-BA45-68268C35E1BF}" srcOrd="0" destOrd="0" presId="urn:microsoft.com/office/officeart/2005/8/layout/hierarchy2"/>
    <dgm:cxn modelId="{BF74CD56-557D-432E-97E9-D1173B8C8222}" type="presParOf" srcId="{9D68A321-DB7A-42C4-9561-FC464F4ECE77}" destId="{E2B05109-9FF5-4640-B731-1DECC46011AF}" srcOrd="1" destOrd="0" presId="urn:microsoft.com/office/officeart/2005/8/layout/hierarchy2"/>
    <dgm:cxn modelId="{DCDE2A0B-8D8C-4FB4-A54C-F9DC82B7DFFB}" type="presParOf" srcId="{E2B05109-9FF5-4640-B731-1DECC46011AF}" destId="{00EE954B-A2C1-40EF-891B-3A743BA43860}" srcOrd="0" destOrd="0" presId="urn:microsoft.com/office/officeart/2005/8/layout/hierarchy2"/>
    <dgm:cxn modelId="{23FCEF0E-6351-4E14-A210-C2CB81554BB0}" type="presParOf" srcId="{00EE954B-A2C1-40EF-891B-3A743BA43860}" destId="{827708F5-ADDD-4D70-A2BD-E994EE94B88F}" srcOrd="0" destOrd="0" presId="urn:microsoft.com/office/officeart/2005/8/layout/hierarchy2"/>
    <dgm:cxn modelId="{E32BAAD0-2469-4DAF-8BE8-254704CE9A79}" type="presParOf" srcId="{E2B05109-9FF5-4640-B731-1DECC46011AF}" destId="{8E63F027-D154-4EC2-A797-02994C1E2510}" srcOrd="1" destOrd="0" presId="urn:microsoft.com/office/officeart/2005/8/layout/hierarchy2"/>
    <dgm:cxn modelId="{D5CC5C45-B19C-4C6B-8BE4-B2A067693F65}" type="presParOf" srcId="{8E63F027-D154-4EC2-A797-02994C1E2510}" destId="{E672CBD0-B643-482D-8891-575F06121DD8}" srcOrd="0" destOrd="0" presId="urn:microsoft.com/office/officeart/2005/8/layout/hierarchy2"/>
    <dgm:cxn modelId="{0D5E1F73-7EB2-4B5C-B72D-47943ED79E9C}" type="presParOf" srcId="{8E63F027-D154-4EC2-A797-02994C1E2510}" destId="{C26DC5E9-4843-46F4-8467-2488811C281B}" srcOrd="1" destOrd="0" presId="urn:microsoft.com/office/officeart/2005/8/layout/hierarchy2"/>
    <dgm:cxn modelId="{C86EC83A-516C-4BC1-AEB3-E0FB4FBC1C0E}" type="presParOf" srcId="{8ACABC0C-7DEA-412A-AB8D-E7EE07FCF7F8}" destId="{596B7981-4136-4FEF-A107-8134A7B0C163}" srcOrd="2" destOrd="0" presId="urn:microsoft.com/office/officeart/2005/8/layout/hierarchy2"/>
    <dgm:cxn modelId="{F8C8BA4F-F33B-4699-A1AA-DAEFA4584847}" type="presParOf" srcId="{596B7981-4136-4FEF-A107-8134A7B0C163}" destId="{AB948977-D1A4-49CF-BC7A-6A44E277AA17}" srcOrd="0" destOrd="0" presId="urn:microsoft.com/office/officeart/2005/8/layout/hierarchy2"/>
    <dgm:cxn modelId="{74C4EB74-BA27-4E80-9BE3-FBEFCAF40E39}" type="presParOf" srcId="{8ACABC0C-7DEA-412A-AB8D-E7EE07FCF7F8}" destId="{0779C089-C733-4E89-B135-9EAB28B96711}" srcOrd="3" destOrd="0" presId="urn:microsoft.com/office/officeart/2005/8/layout/hierarchy2"/>
    <dgm:cxn modelId="{A95AC18C-D24F-433A-A184-0DB938910363}" type="presParOf" srcId="{0779C089-C733-4E89-B135-9EAB28B96711}" destId="{FF494CAC-7203-46E3-85B6-8490770DF773}" srcOrd="0" destOrd="0" presId="urn:microsoft.com/office/officeart/2005/8/layout/hierarchy2"/>
    <dgm:cxn modelId="{F9DD5C96-83A8-4400-857F-EEEA2CE93C50}" type="presParOf" srcId="{0779C089-C733-4E89-B135-9EAB28B96711}" destId="{25504744-0C5F-42DA-9FE1-AF3A766A3650}" srcOrd="1" destOrd="0" presId="urn:microsoft.com/office/officeart/2005/8/layout/hierarchy2"/>
    <dgm:cxn modelId="{3EE75940-A806-461F-A181-60DA45806836}" type="presParOf" srcId="{25504744-0C5F-42DA-9FE1-AF3A766A3650}" destId="{8F789EA6-7933-455B-B2B9-7C360A45D1E9}" srcOrd="0" destOrd="0" presId="urn:microsoft.com/office/officeart/2005/8/layout/hierarchy2"/>
    <dgm:cxn modelId="{A0A69BF5-4702-4518-B6A6-8BED1233639E}" type="presParOf" srcId="{8F789EA6-7933-455B-B2B9-7C360A45D1E9}" destId="{CE7CF34A-8907-4D90-A79E-8BA6388538E6}" srcOrd="0" destOrd="0" presId="urn:microsoft.com/office/officeart/2005/8/layout/hierarchy2"/>
    <dgm:cxn modelId="{6E89B405-FE69-4F0A-A347-8415D3959260}" type="presParOf" srcId="{25504744-0C5F-42DA-9FE1-AF3A766A3650}" destId="{C0FAFDE9-F581-49BE-BC68-54F6922EE91B}" srcOrd="1" destOrd="0" presId="urn:microsoft.com/office/officeart/2005/8/layout/hierarchy2"/>
    <dgm:cxn modelId="{F32FA13B-07DD-44C5-830B-360D36573D5D}" type="presParOf" srcId="{C0FAFDE9-F581-49BE-BC68-54F6922EE91B}" destId="{CE6A773E-CB1E-40FE-9CCB-C205FA2C3B41}" srcOrd="0" destOrd="0" presId="urn:microsoft.com/office/officeart/2005/8/layout/hierarchy2"/>
    <dgm:cxn modelId="{3F392316-3802-4966-8353-C781B767F50F}" type="presParOf" srcId="{C0FAFDE9-F581-49BE-BC68-54F6922EE91B}" destId="{D7C7E008-97B9-47BD-ABDA-162A5F5BC8FB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8B17C0-F535-487B-860C-DF7F28615E98}">
      <dsp:nvSpPr>
        <dsp:cNvPr id="0" name=""/>
        <dsp:cNvSpPr/>
      </dsp:nvSpPr>
      <dsp:spPr>
        <a:xfrm>
          <a:off x="6214" y="1531566"/>
          <a:ext cx="2118182" cy="2359912"/>
        </a:xfrm>
        <a:prstGeom prst="roundRect">
          <a:avLst>
            <a:gd name="adj" fmla="val 10000"/>
          </a:avLst>
        </a:prstGeom>
        <a:solidFill>
          <a:srgbClr val="F3E7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ts val="25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solidFill>
                <a:schemeClr val="tx1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rPr>
            <a:t>Will is </a:t>
          </a:r>
          <a:r>
            <a:rPr lang="en-US" sz="2000" kern="1200" dirty="0" smtClean="0">
              <a:solidFill>
                <a:schemeClr val="tx1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rPr>
            <a:t>upset — </a:t>
          </a:r>
          <a:r>
            <a:rPr lang="en-US" sz="2000" kern="1200" dirty="0">
              <a:solidFill>
                <a:schemeClr val="tx1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rPr>
            <a:t>he thinks his best friend Jay is avoiding him as he’s dating Jay’s ex - TJ.</a:t>
          </a:r>
        </a:p>
      </dsp:txBody>
      <dsp:txXfrm>
        <a:off x="68253" y="1593605"/>
        <a:ext cx="1994104" cy="2235834"/>
      </dsp:txXfrm>
    </dsp:sp>
    <dsp:sp modelId="{07054AEC-20D4-4C7E-86D1-23AABC0340DC}">
      <dsp:nvSpPr>
        <dsp:cNvPr id="0" name=""/>
        <dsp:cNvSpPr/>
      </dsp:nvSpPr>
      <dsp:spPr>
        <a:xfrm rot="18122126">
          <a:off x="1786991" y="2086556"/>
          <a:ext cx="1437123" cy="31653"/>
        </a:xfrm>
        <a:custGeom>
          <a:avLst/>
          <a:gdLst/>
          <a:ahLst/>
          <a:cxnLst/>
          <a:rect l="0" t="0" r="0" b="0"/>
          <a:pathLst>
            <a:path>
              <a:moveTo>
                <a:pt x="0" y="15826"/>
              </a:moveTo>
              <a:lnTo>
                <a:pt x="1437123" y="1582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469625" y="2066455"/>
        <a:ext cx="71856" cy="71856"/>
      </dsp:txXfrm>
    </dsp:sp>
    <dsp:sp modelId="{C6A2BE44-4433-425E-BA45-68268C35E1BF}">
      <dsp:nvSpPr>
        <dsp:cNvPr id="0" name=""/>
        <dsp:cNvSpPr/>
      </dsp:nvSpPr>
      <dsp:spPr>
        <a:xfrm>
          <a:off x="2886710" y="506167"/>
          <a:ext cx="2331744" cy="1974152"/>
        </a:xfrm>
        <a:prstGeom prst="roundRect">
          <a:avLst>
            <a:gd name="adj" fmla="val 10000"/>
          </a:avLst>
        </a:prstGeom>
        <a:solidFill>
          <a:srgbClr val="F3E7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ts val="25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solidFill>
                <a:schemeClr val="tx1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rPr>
            <a:t>Will continues to believe Jay is avoiding him so the friendship is doomed.</a:t>
          </a:r>
        </a:p>
      </dsp:txBody>
      <dsp:txXfrm>
        <a:off x="2944531" y="563988"/>
        <a:ext cx="2216102" cy="1858510"/>
      </dsp:txXfrm>
    </dsp:sp>
    <dsp:sp modelId="{00EE954B-A2C1-40EF-891B-3A743BA43860}">
      <dsp:nvSpPr>
        <dsp:cNvPr id="0" name=""/>
        <dsp:cNvSpPr/>
      </dsp:nvSpPr>
      <dsp:spPr>
        <a:xfrm>
          <a:off x="5218454" y="1477417"/>
          <a:ext cx="762313" cy="31653"/>
        </a:xfrm>
        <a:custGeom>
          <a:avLst/>
          <a:gdLst/>
          <a:ahLst/>
          <a:cxnLst/>
          <a:rect l="0" t="0" r="0" b="0"/>
          <a:pathLst>
            <a:path>
              <a:moveTo>
                <a:pt x="0" y="15826"/>
              </a:moveTo>
              <a:lnTo>
                <a:pt x="762313" y="1582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580553" y="1474185"/>
        <a:ext cx="38115" cy="38115"/>
      </dsp:txXfrm>
    </dsp:sp>
    <dsp:sp modelId="{E672CBD0-B643-482D-8891-575F06121DD8}">
      <dsp:nvSpPr>
        <dsp:cNvPr id="0" name=""/>
        <dsp:cNvSpPr/>
      </dsp:nvSpPr>
      <dsp:spPr>
        <a:xfrm>
          <a:off x="5980767" y="490115"/>
          <a:ext cx="4856411" cy="2006255"/>
        </a:xfrm>
        <a:prstGeom prst="roundRect">
          <a:avLst>
            <a:gd name="adj" fmla="val 10000"/>
          </a:avLst>
        </a:prstGeom>
        <a:solidFill>
          <a:srgbClr val="F3E7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ts val="25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solidFill>
                <a:schemeClr val="tx1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rPr>
            <a:t>Will doesn’t message or video call Jay like he used to so they see less and less of each other, eventually talking to different groups of friends altogether.</a:t>
          </a:r>
        </a:p>
      </dsp:txBody>
      <dsp:txXfrm>
        <a:off x="6039528" y="548876"/>
        <a:ext cx="4738889" cy="1888733"/>
      </dsp:txXfrm>
    </dsp:sp>
    <dsp:sp modelId="{596B7981-4136-4FEF-A107-8134A7B0C163}">
      <dsp:nvSpPr>
        <dsp:cNvPr id="0" name=""/>
        <dsp:cNvSpPr/>
      </dsp:nvSpPr>
      <dsp:spPr>
        <a:xfrm rot="3275586">
          <a:off x="1847682" y="3231898"/>
          <a:ext cx="1315741" cy="31653"/>
        </a:xfrm>
        <a:custGeom>
          <a:avLst/>
          <a:gdLst/>
          <a:ahLst/>
          <a:cxnLst/>
          <a:rect l="0" t="0" r="0" b="0"/>
          <a:pathLst>
            <a:path>
              <a:moveTo>
                <a:pt x="0" y="15826"/>
              </a:moveTo>
              <a:lnTo>
                <a:pt x="1315741" y="1582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472660" y="3214832"/>
        <a:ext cx="65787" cy="65787"/>
      </dsp:txXfrm>
    </dsp:sp>
    <dsp:sp modelId="{FF494CAC-7203-46E3-85B6-8490770DF773}">
      <dsp:nvSpPr>
        <dsp:cNvPr id="0" name=""/>
        <dsp:cNvSpPr/>
      </dsp:nvSpPr>
      <dsp:spPr>
        <a:xfrm>
          <a:off x="2886710" y="2650978"/>
          <a:ext cx="2342950" cy="2265899"/>
        </a:xfrm>
        <a:prstGeom prst="roundRect">
          <a:avLst>
            <a:gd name="adj" fmla="val 10000"/>
          </a:avLst>
        </a:prstGeom>
        <a:solidFill>
          <a:srgbClr val="F3E7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ts val="25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solidFill>
                <a:schemeClr val="tx1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rPr>
            <a:t>Will </a:t>
          </a:r>
          <a:r>
            <a:rPr lang="en-US" sz="1800" kern="1200" dirty="0" err="1" smtClean="0">
              <a:solidFill>
                <a:schemeClr val="tx1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rPr>
            <a:t>recognises</a:t>
          </a:r>
          <a:r>
            <a:rPr lang="en-US" sz="1800" kern="1200" dirty="0" smtClean="0">
              <a:solidFill>
                <a:schemeClr val="tx1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rPr>
            <a:t> </a:t>
          </a:r>
          <a:r>
            <a:rPr lang="en-US" sz="1800" kern="1200" dirty="0">
              <a:solidFill>
                <a:schemeClr val="tx1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rPr>
            <a:t>he’s making assumptions about Jay’s thinking (mind-reading) so he resolves to talk to Jay about it.</a:t>
          </a:r>
        </a:p>
      </dsp:txBody>
      <dsp:txXfrm>
        <a:off x="2953076" y="2717344"/>
        <a:ext cx="2210218" cy="2133167"/>
      </dsp:txXfrm>
    </dsp:sp>
    <dsp:sp modelId="{8F789EA6-7933-455B-B2B9-7C360A45D1E9}">
      <dsp:nvSpPr>
        <dsp:cNvPr id="0" name=""/>
        <dsp:cNvSpPr/>
      </dsp:nvSpPr>
      <dsp:spPr>
        <a:xfrm>
          <a:off x="5229660" y="3768101"/>
          <a:ext cx="762313" cy="31653"/>
        </a:xfrm>
        <a:custGeom>
          <a:avLst/>
          <a:gdLst/>
          <a:ahLst/>
          <a:cxnLst/>
          <a:rect l="0" t="0" r="0" b="0"/>
          <a:pathLst>
            <a:path>
              <a:moveTo>
                <a:pt x="0" y="15826"/>
              </a:moveTo>
              <a:lnTo>
                <a:pt x="762313" y="1582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591759" y="3764870"/>
        <a:ext cx="38115" cy="38115"/>
      </dsp:txXfrm>
    </dsp:sp>
    <dsp:sp modelId="{CE6A773E-CB1E-40FE-9CCB-C205FA2C3B41}">
      <dsp:nvSpPr>
        <dsp:cNvPr id="0" name=""/>
        <dsp:cNvSpPr/>
      </dsp:nvSpPr>
      <dsp:spPr>
        <a:xfrm>
          <a:off x="5991973" y="2639305"/>
          <a:ext cx="4807509" cy="2289245"/>
        </a:xfrm>
        <a:prstGeom prst="roundRect">
          <a:avLst>
            <a:gd name="adj" fmla="val 10000"/>
          </a:avLst>
        </a:prstGeom>
        <a:solidFill>
          <a:srgbClr val="F3E7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ts val="25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solidFill>
                <a:schemeClr val="tx1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rPr>
            <a:t>It turns out Jay had been upset about a family </a:t>
          </a:r>
          <a:r>
            <a:rPr lang="en-US" sz="1800" kern="1200" dirty="0" smtClean="0">
              <a:solidFill>
                <a:schemeClr val="tx1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rPr>
            <a:t>issue, </a:t>
          </a:r>
          <a:r>
            <a:rPr lang="en-US" sz="1800" kern="1200" dirty="0">
              <a:solidFill>
                <a:schemeClr val="tx1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rPr>
            <a:t>so hadn’t felt like talking much. Jay had no idea Will had started dating anyone but he and TJ had only been a causal thing, so there are no hard feelings. They continue to be good friends and laugh about their misunderstanding.</a:t>
          </a:r>
        </a:p>
      </dsp:txBody>
      <dsp:txXfrm>
        <a:off x="6059023" y="2706355"/>
        <a:ext cx="4673409" cy="21551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187F6F-9843-49C6-B98B-30FABCBEA948}" type="datetimeFigureOut">
              <a:rPr lang="en-GB" smtClean="0"/>
              <a:t>21/04/2020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7DB251-18AC-41D5-959F-F289AB91753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83648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96744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71514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29028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97391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0986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36898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41651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20769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6543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8773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26951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62895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4486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0" baseline="0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7803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B1BC51A-74D5-4913-84BC-78080CE7AED9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2684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rgbClr val="9551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69436" y="6567015"/>
            <a:ext cx="422564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fld id="{2D651D86-383D-45DB-A701-76B5BFCFE28F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4991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4625DA5-65DF-4104-9FD3-85E6D9945DEC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3445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AD7084E-4ACB-4C63-8E1C-6FA6D3C12CE0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0612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8EDEF39-D212-4F11-9B46-E280ACD6D935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9992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227D3B1-02F1-4D38-8061-5C9363E92D44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4157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© PSHE Association 2018   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69436" y="6567015"/>
            <a:ext cx="422564" cy="365125"/>
          </a:xfrm>
          <a:prstGeom prst="rect">
            <a:avLst/>
          </a:prstGeom>
        </p:spPr>
        <p:txBody>
          <a:bodyPr/>
          <a:lstStyle>
            <a:lvl1pPr>
              <a:defRPr lang="en-GB" sz="1400" kern="1200" smtClean="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fld id="{2D651D86-383D-45DB-A701-76B5BFCFE28F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767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60BCF9-B630-4346-BE16-1BAC4BBDEC78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399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AA1526A-B2B8-44E4-BE2F-FB0C3D36D1E5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530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C21C6A-7D6D-4577-B7DF-6FC2D04838EF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1082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2EFBDEA-DDC4-4E4A-8DFA-3C9726BA22B7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1142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0" y="6581516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GB" dirty="0"/>
              <a:t>© PSHE Association 2018   </a:t>
            </a:r>
          </a:p>
        </p:txBody>
      </p:sp>
    </p:spTree>
    <p:extLst>
      <p:ext uri="{BB962C8B-B14F-4D97-AF65-F5344CB8AC3E}">
        <p14:creationId xmlns:p14="http://schemas.microsoft.com/office/powerpoint/2010/main" val="3181161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hildline.org.uk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://www.samaritans.org/" TargetMode="External"/><Relationship Id="rId4" Type="http://schemas.openxmlformats.org/officeDocument/2006/relationships/hyperlink" Target="https://youngminds.org.uk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604157" y="3468908"/>
            <a:ext cx="10940143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</a:rPr>
              <a:t>Home learning lesson </a:t>
            </a: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</a:rPr>
              <a:t>1: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eague Spartan" panose="00000800000000000000" pitchFamily="50" charset="0"/>
              </a:rPr>
              <a:t>Reframing negative thinking</a:t>
            </a:r>
            <a:endParaRPr kumimoji="0" lang="en-GB" sz="4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League Spartan" panose="00000800000000000000" pitchFamily="50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League Spartan" panose="00000800000000000000" pitchFamily="50" charset="0"/>
            </a:endParaRPr>
          </a:p>
        </p:txBody>
      </p:sp>
      <p:pic>
        <p:nvPicPr>
          <p:cNvPr id="1026" name="Picture 2" descr="Brain, Think, Thoughts, Psycholog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85364" y="147480"/>
            <a:ext cx="4857750" cy="323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ADC4696F-DB99-450A-8D03-F71E637C6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434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</a:t>
            </a:r>
            <a:r>
              <a:rPr lang="en-GB" dirty="0"/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2432468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896585" y="3185282"/>
            <a:ext cx="10965901" cy="223138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1"/>
            <a:r>
              <a:rPr lang="en-GB" sz="3200" b="1" dirty="0">
                <a:latin typeface="League Spartan" panose="00000800000000000000" pitchFamily="50" charset="0"/>
              </a:rPr>
              <a:t>We will be able to: </a:t>
            </a:r>
          </a:p>
          <a:p>
            <a:pPr lvl="3"/>
            <a:endParaRPr lang="en-GB" sz="2000" b="1" dirty="0">
              <a:latin typeface="League Spartan" panose="00000800000000000000" pitchFamily="50" charset="0"/>
            </a:endParaRPr>
          </a:p>
          <a:p>
            <a:pPr lvl="3"/>
            <a:endParaRPr lang="en-GB" sz="100" b="1" dirty="0">
              <a:latin typeface="Gill Sans MT" panose="020B0502020104020203" pitchFamily="34" charset="0"/>
            </a:endParaRPr>
          </a:p>
          <a:p>
            <a:pPr marL="914400" lvl="1" indent="-457200">
              <a:spcAft>
                <a:spcPts val="1200"/>
              </a:spcAft>
              <a:buSzPct val="202000"/>
              <a:buBlip>
                <a:blip r:embed="rId3"/>
              </a:buBlip>
            </a:pPr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describe different negative thinking patterns and consider their potential impact on wellbeing</a:t>
            </a:r>
          </a:p>
          <a:p>
            <a:pPr marL="914400" lvl="1" indent="-457200">
              <a:spcAft>
                <a:spcPts val="1200"/>
              </a:spcAft>
              <a:buSzPct val="202000"/>
              <a:buBlip>
                <a:blip r:embed="rId3"/>
              </a:buBlip>
            </a:pPr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reframe negative thinking and identify ways to learn from setbacks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49850" y="589419"/>
            <a:ext cx="10706426" cy="9387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3"/>
            <a:endParaRPr lang="en-GB" sz="1600" b="1" dirty="0">
              <a:latin typeface="Gill Sans MT" panose="020B0502020104020203" pitchFamily="34" charset="0"/>
            </a:endParaRPr>
          </a:p>
          <a:p>
            <a:pPr lvl="3"/>
            <a:endParaRPr lang="en-GB" sz="1100" b="1" dirty="0">
              <a:latin typeface="Gill Sans MT" panose="020B0502020104020203" pitchFamily="34" charset="0"/>
            </a:endParaRPr>
          </a:p>
          <a:p>
            <a:pPr lvl="3"/>
            <a:endParaRPr lang="en-GB" sz="800" b="1" dirty="0">
              <a:latin typeface="Gill Sans MT" panose="020B0502020104020203" pitchFamily="34" charset="0"/>
            </a:endParaRPr>
          </a:p>
          <a:p>
            <a:pPr lvl="3"/>
            <a:endParaRPr lang="en-GB" sz="2000" b="1" dirty="0">
              <a:latin typeface="Gill Sans MT" panose="020B0502020104020203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531" y="951146"/>
            <a:ext cx="968621" cy="10763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502" r="10174"/>
          <a:stretch/>
        </p:blipFill>
        <p:spPr>
          <a:xfrm>
            <a:off x="311178" y="3029146"/>
            <a:ext cx="877333" cy="100170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69842" y="652087"/>
            <a:ext cx="11155381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  <a:spcAft>
                <a:spcPts val="600"/>
              </a:spcAft>
              <a:buSzPct val="202000"/>
            </a:pPr>
            <a:r>
              <a:rPr lang="en-GB" sz="3200" dirty="0">
                <a:solidFill>
                  <a:prstClr val="black"/>
                </a:solidFill>
                <a:latin typeface="League Spartan" panose="020B0604020202020204" charset="0"/>
                <a:ea typeface="Lato" panose="020F0502020204030203" pitchFamily="34" charset="0"/>
                <a:cs typeface="Lato" panose="020F0502020204030203" pitchFamily="34" charset="0"/>
              </a:rPr>
              <a:t>We are learning:</a:t>
            </a:r>
          </a:p>
          <a:p>
            <a:pPr marL="914400" lvl="1" indent="-457200">
              <a:spcAft>
                <a:spcPts val="600"/>
              </a:spcAft>
              <a:buSzPct val="202000"/>
              <a:buBlip>
                <a:blip r:embed="rId3"/>
              </a:buBlip>
              <a:defRPr/>
            </a:pPr>
            <a:r>
              <a:rPr lang="en-US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about </a:t>
            </a:r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how negative thinking patterns can impact on our response to disappointments</a:t>
            </a:r>
          </a:p>
          <a:p>
            <a:pPr marL="914400" lvl="1" indent="-457200">
              <a:spcAft>
                <a:spcPts val="600"/>
              </a:spcAft>
              <a:buSzPct val="202000"/>
              <a:buBlip>
                <a:blip r:embed="rId3"/>
              </a:buBlip>
              <a:defRPr/>
            </a:pPr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strategies to build resilience by reframing negative thinking </a:t>
            </a:r>
          </a:p>
        </p:txBody>
      </p:sp>
      <p:sp>
        <p:nvSpPr>
          <p:cNvPr id="13" name="Footer Placeholder 3">
            <a:extLst>
              <a:ext uri="{FF2B5EF4-FFF2-40B4-BE49-F238E27FC236}">
                <a16:creationId xmlns:a16="http://schemas.microsoft.com/office/drawing/2014/main" id="{F20DB547-1E1C-4C32-9E53-C222FBFC79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434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</a:t>
            </a:r>
            <a:r>
              <a:rPr lang="en-GB" dirty="0"/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1559488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273388" y="247003"/>
            <a:ext cx="11505527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To what extent do you agree with each statement?</a:t>
            </a:r>
          </a:p>
          <a:p>
            <a:r>
              <a:rPr lang="en-GB" sz="2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Give each statement a rating from 1 to 10 and note this down.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30627" y="1507116"/>
            <a:ext cx="8998288" cy="769441"/>
          </a:xfrm>
          <a:prstGeom prst="rect">
            <a:avLst/>
          </a:prstGeom>
          <a:solidFill>
            <a:srgbClr val="F3E7FF"/>
          </a:solidFill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GB" sz="20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People can improve at anything if they work hard enough at it</a:t>
            </a:r>
            <a:r>
              <a:rPr lang="en-GB" sz="20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.</a:t>
            </a:r>
          </a:p>
          <a:p>
            <a:pPr algn="r"/>
            <a:endParaRPr lang="en-GB" sz="24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5211" y="2501014"/>
            <a:ext cx="8983704" cy="750975"/>
          </a:xfrm>
          <a:prstGeom prst="rect">
            <a:avLst/>
          </a:prstGeom>
          <a:solidFill>
            <a:srgbClr val="F3E7FF"/>
          </a:solidFill>
        </p:spPr>
        <p:txBody>
          <a:bodyPr wrap="square">
            <a:spAutoFit/>
          </a:bodyPr>
          <a:lstStyle/>
          <a:p>
            <a:pPr marL="630555" marR="510540" algn="ctr">
              <a:lnSpc>
                <a:spcPct val="107000"/>
              </a:lnSpc>
              <a:spcAft>
                <a:spcPts val="800"/>
              </a:spcAft>
              <a:tabLst>
                <a:tab pos="540385" algn="l"/>
              </a:tabLst>
            </a:pPr>
            <a:r>
              <a:rPr lang="en-GB" sz="20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Making mistakes is embarrassing so it’s best to be sure of the answer before suggesting something.</a:t>
            </a:r>
            <a:endParaRPr lang="en-GB" sz="2400" b="1" dirty="0">
              <a:effectLst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86360" y="3534935"/>
            <a:ext cx="9242555" cy="750975"/>
          </a:xfrm>
          <a:prstGeom prst="rect">
            <a:avLst/>
          </a:prstGeom>
          <a:solidFill>
            <a:srgbClr val="F3E7FF"/>
          </a:solidFill>
        </p:spPr>
        <p:txBody>
          <a:bodyPr wrap="square">
            <a:spAutoFit/>
          </a:bodyPr>
          <a:lstStyle/>
          <a:p>
            <a:pPr marR="420370"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            </a:t>
            </a:r>
            <a:r>
              <a:rPr lang="en-GB" sz="20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If someone has to try very hard at something, it’s because they don’t have natural talent and they are wasting their time.</a:t>
            </a:r>
            <a:endParaRPr lang="en-GB" sz="2400" b="1" dirty="0">
              <a:effectLst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67513" y="4489946"/>
            <a:ext cx="9061403" cy="784574"/>
          </a:xfrm>
          <a:prstGeom prst="rect">
            <a:avLst/>
          </a:prstGeom>
          <a:solidFill>
            <a:srgbClr val="F3E7FF"/>
          </a:solidFill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endParaRPr lang="en-GB" sz="5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Most successful people have created their own luck.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endParaRPr lang="en-GB" sz="5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802674" y="5482507"/>
            <a:ext cx="9226243" cy="723275"/>
          </a:xfrm>
          <a:prstGeom prst="rect">
            <a:avLst/>
          </a:prstGeom>
          <a:solidFill>
            <a:srgbClr val="F3E7FF"/>
          </a:solidFill>
        </p:spPr>
        <p:txBody>
          <a:bodyPr wrap="square">
            <a:spAutoFit/>
          </a:bodyPr>
          <a:lstStyle/>
          <a:p>
            <a:pPr marL="270510" marR="510540"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       If </a:t>
            </a:r>
            <a:r>
              <a:rPr lang="en-GB" sz="20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someone knows a project will be a challenge as it doesn’t suit their style of working, it’s best to find something else to work on.</a:t>
            </a:r>
            <a:endParaRPr lang="en-GB" sz="2400" b="1" dirty="0">
              <a:effectLst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1349652" y="1916946"/>
            <a:ext cx="1476" cy="3715847"/>
          </a:xfrm>
          <a:prstGeom prst="line">
            <a:avLst/>
          </a:prstGeom>
          <a:ln w="28575">
            <a:solidFill>
              <a:srgbClr val="7030A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106231" y="2548324"/>
            <a:ext cx="486842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106231" y="5316892"/>
            <a:ext cx="486842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1094639" y="3042481"/>
            <a:ext cx="486842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1094639" y="4861004"/>
            <a:ext cx="486842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094639" y="3518957"/>
            <a:ext cx="486842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094639" y="4435684"/>
            <a:ext cx="486842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1106231" y="3973750"/>
            <a:ext cx="486842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17"/>
          <p:cNvSpPr txBox="1"/>
          <p:nvPr/>
        </p:nvSpPr>
        <p:spPr>
          <a:xfrm>
            <a:off x="406073" y="5551184"/>
            <a:ext cx="1887158" cy="646915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txBody>
          <a:bodyPr wrap="square" rtlCol="0" anchor="ctr">
            <a:noAutofit/>
          </a:bodyPr>
          <a:lstStyle/>
          <a:p>
            <a:pPr>
              <a:spcAft>
                <a:spcPts val="0"/>
              </a:spcAft>
            </a:pPr>
            <a:r>
              <a:rPr lang="en-GB" sz="2000" b="1" kern="1200" dirty="0">
                <a:solidFill>
                  <a:srgbClr val="000000"/>
                </a:solidFill>
                <a:effectLst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DISAGREE</a:t>
            </a:r>
            <a:endParaRPr lang="en-GB" sz="2000" dirty="0">
              <a:effectLst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1106231" y="2109399"/>
            <a:ext cx="486842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5A1D243A-94C5-4A31-B456-15918756BC81}"/>
              </a:ext>
            </a:extLst>
          </p:cNvPr>
          <p:cNvSpPr txBox="1"/>
          <p:nvPr/>
        </p:nvSpPr>
        <p:spPr>
          <a:xfrm>
            <a:off x="1809875" y="5646609"/>
            <a:ext cx="40288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sz="28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1</a:t>
            </a:r>
            <a:endParaRPr lang="en-GB" sz="2800" b="1" dirty="0">
              <a:latin typeface="League Spartan" panose="00000800000000000000" pitchFamily="50" charset="0"/>
            </a:endParaRPr>
          </a:p>
        </p:txBody>
      </p:sp>
      <p:sp>
        <p:nvSpPr>
          <p:cNvPr id="23" name="TextBox 17">
            <a:extLst>
              <a:ext uri="{FF2B5EF4-FFF2-40B4-BE49-F238E27FC236}">
                <a16:creationId xmlns:a16="http://schemas.microsoft.com/office/drawing/2014/main" id="{20BC3F54-97C8-4061-8DD3-2D74D3F1C9AB}"/>
              </a:ext>
            </a:extLst>
          </p:cNvPr>
          <p:cNvSpPr txBox="1"/>
          <p:nvPr/>
        </p:nvSpPr>
        <p:spPr>
          <a:xfrm>
            <a:off x="406073" y="1336015"/>
            <a:ext cx="1887158" cy="646915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txBody>
          <a:bodyPr wrap="square" rtlCol="0" anchor="ctr">
            <a:noAutofit/>
          </a:bodyPr>
          <a:lstStyle/>
          <a:p>
            <a:pPr>
              <a:spcAft>
                <a:spcPts val="0"/>
              </a:spcAft>
            </a:pPr>
            <a:r>
              <a:rPr lang="en-GB" sz="2000" b="1" kern="1200" dirty="0">
                <a:solidFill>
                  <a:srgbClr val="000000"/>
                </a:solidFill>
                <a:effectLst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  AGREE</a:t>
            </a:r>
            <a:endParaRPr lang="en-GB" sz="2000" dirty="0">
              <a:effectLst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43295ED-AE51-4E06-AFEF-09D689498E86}"/>
              </a:ext>
            </a:extLst>
          </p:cNvPr>
          <p:cNvSpPr txBox="1"/>
          <p:nvPr/>
        </p:nvSpPr>
        <p:spPr>
          <a:xfrm>
            <a:off x="1571273" y="1413773"/>
            <a:ext cx="668851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sz="28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10</a:t>
            </a:r>
            <a:endParaRPr lang="en-GB" sz="2800" b="1" dirty="0">
              <a:latin typeface="League Spartan" panose="00000800000000000000" pitchFamily="50" charset="0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CDBF0E93-9012-4955-A159-6565BCDC47A4}"/>
              </a:ext>
            </a:extLst>
          </p:cNvPr>
          <p:cNvSpPr/>
          <p:nvPr/>
        </p:nvSpPr>
        <p:spPr>
          <a:xfrm>
            <a:off x="2571835" y="1507004"/>
            <a:ext cx="791356" cy="786023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3200" b="1" dirty="0">
                <a:solidFill>
                  <a:srgbClr val="95519E"/>
                </a:solidFill>
                <a:latin typeface="League Spartan" panose="020B0604020202020204" charset="0"/>
              </a:rPr>
              <a:t>A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107F46D7-986A-416B-BB2D-B20B36939266}"/>
              </a:ext>
            </a:extLst>
          </p:cNvPr>
          <p:cNvSpPr/>
          <p:nvPr/>
        </p:nvSpPr>
        <p:spPr>
          <a:xfrm>
            <a:off x="2571836" y="2481983"/>
            <a:ext cx="791356" cy="786023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3200" b="1" dirty="0">
                <a:solidFill>
                  <a:srgbClr val="95519E"/>
                </a:solidFill>
                <a:latin typeface="League Spartan" panose="020B0604020202020204" charset="0"/>
              </a:rPr>
              <a:t>B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76970237-D440-41F2-A640-1DD9D6C86933}"/>
              </a:ext>
            </a:extLst>
          </p:cNvPr>
          <p:cNvSpPr/>
          <p:nvPr/>
        </p:nvSpPr>
        <p:spPr>
          <a:xfrm>
            <a:off x="2571835" y="3523953"/>
            <a:ext cx="791356" cy="786023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3200" b="1" dirty="0">
                <a:solidFill>
                  <a:srgbClr val="95519E"/>
                </a:solidFill>
                <a:latin typeface="League Spartan" panose="020B0604020202020204" charset="0"/>
              </a:rPr>
              <a:t>C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5A808FA6-C68B-4E8A-9FAA-F9516EE5A5EE}"/>
              </a:ext>
            </a:extLst>
          </p:cNvPr>
          <p:cNvSpPr/>
          <p:nvPr/>
        </p:nvSpPr>
        <p:spPr>
          <a:xfrm>
            <a:off x="2571836" y="4482635"/>
            <a:ext cx="791356" cy="786023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3200" b="1" dirty="0">
                <a:solidFill>
                  <a:srgbClr val="95519E"/>
                </a:solidFill>
                <a:latin typeface="League Spartan" panose="020B0604020202020204" charset="0"/>
              </a:rPr>
              <a:t>D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37F10174-75B8-4856-A064-E4206597BC20}"/>
              </a:ext>
            </a:extLst>
          </p:cNvPr>
          <p:cNvSpPr/>
          <p:nvPr/>
        </p:nvSpPr>
        <p:spPr>
          <a:xfrm>
            <a:off x="2571836" y="5445865"/>
            <a:ext cx="791356" cy="786023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3200" b="1" dirty="0">
                <a:solidFill>
                  <a:srgbClr val="95519E"/>
                </a:solidFill>
                <a:latin typeface="League Spartan" panose="020B0604020202020204" charset="0"/>
              </a:rPr>
              <a:t>E</a:t>
            </a:r>
          </a:p>
        </p:txBody>
      </p:sp>
      <p:sp>
        <p:nvSpPr>
          <p:cNvPr id="29" name="Footer Placeholder 3">
            <a:extLst>
              <a:ext uri="{FF2B5EF4-FFF2-40B4-BE49-F238E27FC236}">
                <a16:creationId xmlns:a16="http://schemas.microsoft.com/office/drawing/2014/main" id="{F68948F3-60D5-43DE-98DD-D9AA8AFDB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434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</a:t>
            </a:r>
            <a:r>
              <a:rPr lang="en-GB" dirty="0"/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1688680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6970" y="270627"/>
            <a:ext cx="107141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How would you explain what the following terms mean?</a:t>
            </a:r>
            <a:br>
              <a:rPr lang="en-GB" sz="2800" b="1" dirty="0">
                <a:solidFill>
                  <a:srgbClr val="95519E"/>
                </a:solidFill>
                <a:latin typeface="League Spartan" panose="00000800000000000000" pitchFamily="50" charset="0"/>
              </a:rPr>
            </a:br>
            <a:endParaRPr lang="en-GB" sz="2800" b="1" dirty="0">
              <a:latin typeface="League Spartan" panose="00000800000000000000" pitchFamily="50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9DC0F68-9CDE-4350-8726-9CDD65FDFB51}"/>
              </a:ext>
            </a:extLst>
          </p:cNvPr>
          <p:cNvSpPr/>
          <p:nvPr/>
        </p:nvSpPr>
        <p:spPr>
          <a:xfrm>
            <a:off x="286969" y="870251"/>
            <a:ext cx="11653805" cy="1592432"/>
          </a:xfrm>
          <a:prstGeom prst="rect">
            <a:avLst/>
          </a:prstGeom>
          <a:solidFill>
            <a:srgbClr val="E8D6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Resilience describes the result of a process through which someone recovers from difficulties; adapts and overcomes risks and challenges; perseveres and ‘bounces back’ from setbacks.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1594C37-CE7F-458A-A14C-C3BFB32E87F4}"/>
              </a:ext>
            </a:extLst>
          </p:cNvPr>
          <p:cNvSpPr/>
          <p:nvPr/>
        </p:nvSpPr>
        <p:spPr>
          <a:xfrm>
            <a:off x="296184" y="885342"/>
            <a:ext cx="11664431" cy="1592432"/>
          </a:xfrm>
          <a:prstGeom prst="rect">
            <a:avLst/>
          </a:prstGeom>
          <a:solidFill>
            <a:srgbClr val="9551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/>
              <a:t>Resilience</a:t>
            </a:r>
            <a:endParaRPr lang="en-GB" sz="44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D7A5545-E6DE-428B-9D93-6E90A8A370A8}"/>
              </a:ext>
            </a:extLst>
          </p:cNvPr>
          <p:cNvSpPr/>
          <p:nvPr/>
        </p:nvSpPr>
        <p:spPr>
          <a:xfrm>
            <a:off x="286968" y="2632784"/>
            <a:ext cx="11653805" cy="1592432"/>
          </a:xfrm>
          <a:prstGeom prst="rect">
            <a:avLst/>
          </a:prstGeom>
          <a:solidFill>
            <a:srgbClr val="E8D6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Negative thinking patterns/loops are </a:t>
            </a:r>
            <a:r>
              <a:rPr lang="en-GB" sz="2800" dirty="0" smtClean="0">
                <a:solidFill>
                  <a:schemeClr val="tx1"/>
                </a:solidFill>
              </a:rPr>
              <a:t>repetitive unhelpful </a:t>
            </a:r>
            <a:r>
              <a:rPr lang="en-GB" sz="2800" dirty="0">
                <a:solidFill>
                  <a:schemeClr val="tx1"/>
                </a:solidFill>
              </a:rPr>
              <a:t>thoughts which can affect how people see things.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82D9C5B-82D9-4433-9599-AFE077A4EB53}"/>
              </a:ext>
            </a:extLst>
          </p:cNvPr>
          <p:cNvSpPr/>
          <p:nvPr/>
        </p:nvSpPr>
        <p:spPr>
          <a:xfrm>
            <a:off x="296184" y="4395317"/>
            <a:ext cx="11627112" cy="1592432"/>
          </a:xfrm>
          <a:prstGeom prst="rect">
            <a:avLst/>
          </a:prstGeom>
          <a:solidFill>
            <a:srgbClr val="E8D6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Reframing is a process of thinking about something differently, often in a more positive way.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824A436-4839-4A56-BF77-067BC51C99F1}"/>
              </a:ext>
            </a:extLst>
          </p:cNvPr>
          <p:cNvSpPr/>
          <p:nvPr/>
        </p:nvSpPr>
        <p:spPr>
          <a:xfrm>
            <a:off x="296184" y="2634044"/>
            <a:ext cx="11669762" cy="1592432"/>
          </a:xfrm>
          <a:prstGeom prst="rect">
            <a:avLst/>
          </a:prstGeom>
          <a:solidFill>
            <a:srgbClr val="9551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/>
              <a:t>Negative thinking patterns or loops</a:t>
            </a:r>
            <a:endParaRPr lang="en-GB" sz="44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B538845-A25D-4324-9A67-ECAD92C5C52F}"/>
              </a:ext>
            </a:extLst>
          </p:cNvPr>
          <p:cNvSpPr/>
          <p:nvPr/>
        </p:nvSpPr>
        <p:spPr>
          <a:xfrm>
            <a:off x="296184" y="4381712"/>
            <a:ext cx="11687950" cy="1592432"/>
          </a:xfrm>
          <a:prstGeom prst="rect">
            <a:avLst/>
          </a:prstGeom>
          <a:solidFill>
            <a:srgbClr val="9551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/>
              <a:t>Reframing</a:t>
            </a:r>
            <a:endParaRPr lang="en-GB" sz="4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DF4E858-9C64-4E91-B214-AFD402D05489}"/>
              </a:ext>
            </a:extLst>
          </p:cNvPr>
          <p:cNvSpPr txBox="1"/>
          <p:nvPr/>
        </p:nvSpPr>
        <p:spPr>
          <a:xfrm>
            <a:off x="0" y="6012505"/>
            <a:ext cx="12395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When you’re ready, click on each term to reveal a definition.</a:t>
            </a:r>
            <a:br>
              <a:rPr lang="en-GB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endParaRPr lang="en-GB" sz="28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4" name="Footer Placeholder 3">
            <a:extLst>
              <a:ext uri="{FF2B5EF4-FFF2-40B4-BE49-F238E27FC236}">
                <a16:creationId xmlns:a16="http://schemas.microsoft.com/office/drawing/2014/main" id="{7127F9D4-31FF-4981-9A24-93326CA52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434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</a:t>
            </a:r>
            <a:r>
              <a:rPr lang="en-GB" dirty="0"/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586164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0633" y="388016"/>
            <a:ext cx="115188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Identifying negative thinking patterns</a:t>
            </a:r>
            <a:endParaRPr lang="en-GB" sz="4400" b="1" dirty="0">
              <a:latin typeface="League Spartan" panose="00000800000000000000" pitchFamily="50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620253" y="1293336"/>
            <a:ext cx="8951494" cy="3785652"/>
          </a:xfrm>
          <a:prstGeom prst="rect">
            <a:avLst/>
          </a:prstGeom>
          <a:solidFill>
            <a:srgbClr val="F3E7FF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endParaRPr lang="en-US" sz="24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algn="ctr"/>
            <a: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You are about to see nine types of negative thinking patterns. </a:t>
            </a:r>
            <a:b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</a:br>
            <a: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There will be three types on each slide. </a:t>
            </a:r>
            <a:b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</a:br>
            <a: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/>
            </a:r>
            <a:b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</a:br>
            <a: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Try to match the </a:t>
            </a:r>
            <a:r>
              <a:rPr lang="en-US" sz="2400" i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term </a:t>
            </a:r>
            <a: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to its </a:t>
            </a:r>
            <a:r>
              <a:rPr lang="en-US" sz="2400" i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description </a:t>
            </a:r>
            <a: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and the </a:t>
            </a:r>
            <a:r>
              <a:rPr lang="en-US" sz="2400" i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example</a:t>
            </a:r>
            <a: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of the type of ‘self-talk’ someone might use. </a:t>
            </a:r>
          </a:p>
          <a:p>
            <a:pPr algn="ctr"/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algn="ctr"/>
            <a: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When you are ready to reveal the answers click on the example you would like to see.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5187950" y="5333599"/>
            <a:ext cx="1816100" cy="108688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Description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2473931" y="5316488"/>
            <a:ext cx="1816100" cy="108688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Thinking pattern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term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CA6556C-CC75-4AE9-A40F-04681860618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1222" y="5886208"/>
            <a:ext cx="422564" cy="657208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BDFEF4D5-E7C7-4782-BF96-069369BDB982}"/>
              </a:ext>
            </a:extLst>
          </p:cNvPr>
          <p:cNvCxnSpPr>
            <a:stCxn id="26" idx="3"/>
            <a:endCxn id="25" idx="1"/>
          </p:cNvCxnSpPr>
          <p:nvPr/>
        </p:nvCxnSpPr>
        <p:spPr>
          <a:xfrm>
            <a:off x="4290031" y="5859933"/>
            <a:ext cx="897919" cy="17111"/>
          </a:xfrm>
          <a:prstGeom prst="straightConnector1">
            <a:avLst/>
          </a:prstGeom>
          <a:ln w="38100">
            <a:solidFill>
              <a:srgbClr val="95519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E5AA0E96-6371-4C19-952F-94AFF2D24680}"/>
              </a:ext>
            </a:extLst>
          </p:cNvPr>
          <p:cNvCxnSpPr/>
          <p:nvPr/>
        </p:nvCxnSpPr>
        <p:spPr>
          <a:xfrm>
            <a:off x="7004050" y="5842821"/>
            <a:ext cx="897919" cy="17111"/>
          </a:xfrm>
          <a:prstGeom prst="straightConnector1">
            <a:avLst/>
          </a:prstGeom>
          <a:ln w="38100">
            <a:solidFill>
              <a:srgbClr val="95519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904324FA-3B1E-4C00-8D03-1B8C9AC1E398}"/>
              </a:ext>
            </a:extLst>
          </p:cNvPr>
          <p:cNvSpPr/>
          <p:nvPr/>
        </p:nvSpPr>
        <p:spPr>
          <a:xfrm>
            <a:off x="7901969" y="5333599"/>
            <a:ext cx="1816100" cy="1086889"/>
          </a:xfrm>
          <a:prstGeom prst="wedgeRoundRectCallout">
            <a:avLst>
              <a:gd name="adj1" fmla="val 33492"/>
              <a:gd name="adj2" fmla="val 65821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/>
              <a:t>Example</a:t>
            </a:r>
          </a:p>
        </p:txBody>
      </p:sp>
      <p:sp>
        <p:nvSpPr>
          <p:cNvPr id="13" name="Footer Placeholder 3">
            <a:extLst>
              <a:ext uri="{FF2B5EF4-FFF2-40B4-BE49-F238E27FC236}">
                <a16:creationId xmlns:a16="http://schemas.microsoft.com/office/drawing/2014/main" id="{D614DE3F-E272-4319-9F42-C6841D73A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434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</a:t>
            </a:r>
            <a:r>
              <a:rPr lang="en-GB" dirty="0"/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1334134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25">
            <a:extLst>
              <a:ext uri="{FF2B5EF4-FFF2-40B4-BE49-F238E27FC236}">
                <a16:creationId xmlns:a16="http://schemas.microsoft.com/office/drawing/2014/main" id="{5E1C465B-C04A-4EC0-A1ED-740A3BDC8E00}"/>
              </a:ext>
            </a:extLst>
          </p:cNvPr>
          <p:cNvSpPr/>
          <p:nvPr/>
        </p:nvSpPr>
        <p:spPr>
          <a:xfrm>
            <a:off x="426515" y="1394193"/>
            <a:ext cx="2434953" cy="108688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Personalising</a:t>
            </a:r>
          </a:p>
        </p:txBody>
      </p:sp>
      <p:sp>
        <p:nvSpPr>
          <p:cNvPr id="14" name="Rounded Rectangle 25">
            <a:extLst>
              <a:ext uri="{FF2B5EF4-FFF2-40B4-BE49-F238E27FC236}">
                <a16:creationId xmlns:a16="http://schemas.microsoft.com/office/drawing/2014/main" id="{1582331B-3DA1-4BE3-A616-F6FDDB7D63C3}"/>
              </a:ext>
            </a:extLst>
          </p:cNvPr>
          <p:cNvSpPr/>
          <p:nvPr/>
        </p:nvSpPr>
        <p:spPr>
          <a:xfrm>
            <a:off x="426514" y="2885555"/>
            <a:ext cx="2434953" cy="108688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Mind reading</a:t>
            </a:r>
          </a:p>
        </p:txBody>
      </p:sp>
      <p:sp>
        <p:nvSpPr>
          <p:cNvPr id="15" name="Rounded Rectangle 25">
            <a:extLst>
              <a:ext uri="{FF2B5EF4-FFF2-40B4-BE49-F238E27FC236}">
                <a16:creationId xmlns:a16="http://schemas.microsoft.com/office/drawing/2014/main" id="{B0DF2BE8-C856-4A5A-B006-B7E77954678E}"/>
              </a:ext>
            </a:extLst>
          </p:cNvPr>
          <p:cNvSpPr/>
          <p:nvPr/>
        </p:nvSpPr>
        <p:spPr>
          <a:xfrm>
            <a:off x="426514" y="4376918"/>
            <a:ext cx="2434953" cy="108688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Labelling</a:t>
            </a:r>
          </a:p>
        </p:txBody>
      </p:sp>
      <p:sp>
        <p:nvSpPr>
          <p:cNvPr id="16" name="Rounded Rectangle 25">
            <a:extLst>
              <a:ext uri="{FF2B5EF4-FFF2-40B4-BE49-F238E27FC236}">
                <a16:creationId xmlns:a16="http://schemas.microsoft.com/office/drawing/2014/main" id="{C0DF63DD-BD6E-4A8C-9A0D-C33757BDB4DC}"/>
              </a:ext>
            </a:extLst>
          </p:cNvPr>
          <p:cNvSpPr/>
          <p:nvPr/>
        </p:nvSpPr>
        <p:spPr>
          <a:xfrm>
            <a:off x="3392561" y="4376917"/>
            <a:ext cx="4185287" cy="108688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When a person assumes something is their fault</a:t>
            </a:r>
          </a:p>
        </p:txBody>
      </p:sp>
      <p:sp>
        <p:nvSpPr>
          <p:cNvPr id="17" name="Rounded Rectangle 25">
            <a:extLst>
              <a:ext uri="{FF2B5EF4-FFF2-40B4-BE49-F238E27FC236}">
                <a16:creationId xmlns:a16="http://schemas.microsoft.com/office/drawing/2014/main" id="{FF14F4C3-ADBE-48D5-930B-7766698FA4E4}"/>
              </a:ext>
            </a:extLst>
          </p:cNvPr>
          <p:cNvSpPr/>
          <p:nvPr/>
        </p:nvSpPr>
        <p:spPr>
          <a:xfrm>
            <a:off x="3392560" y="2885554"/>
            <a:ext cx="4185287" cy="108688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When a person thinks they know what someone else is thinking</a:t>
            </a:r>
          </a:p>
        </p:txBody>
      </p:sp>
      <p:sp>
        <p:nvSpPr>
          <p:cNvPr id="18" name="Rounded Rectangle 25">
            <a:extLst>
              <a:ext uri="{FF2B5EF4-FFF2-40B4-BE49-F238E27FC236}">
                <a16:creationId xmlns:a16="http://schemas.microsoft.com/office/drawing/2014/main" id="{A70C1AFA-53C3-4DB0-995F-4CB7C93341C7}"/>
              </a:ext>
            </a:extLst>
          </p:cNvPr>
          <p:cNvSpPr/>
          <p:nvPr/>
        </p:nvSpPr>
        <p:spPr>
          <a:xfrm>
            <a:off x="3392559" y="1394191"/>
            <a:ext cx="4185287" cy="108688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When a person gives themselves a negative name or quality</a:t>
            </a:r>
          </a:p>
        </p:txBody>
      </p:sp>
      <p:sp>
        <p:nvSpPr>
          <p:cNvPr id="19" name="Speech Bubble: Rectangle with Corners Rounded 18">
            <a:extLst>
              <a:ext uri="{FF2B5EF4-FFF2-40B4-BE49-F238E27FC236}">
                <a16:creationId xmlns:a16="http://schemas.microsoft.com/office/drawing/2014/main" id="{5DC6AD3D-4CC3-4A74-A367-F876D2961852}"/>
              </a:ext>
            </a:extLst>
          </p:cNvPr>
          <p:cNvSpPr/>
          <p:nvPr/>
        </p:nvSpPr>
        <p:spPr>
          <a:xfrm>
            <a:off x="8108937" y="1394190"/>
            <a:ext cx="3654190" cy="1086889"/>
          </a:xfrm>
          <a:prstGeom prst="wedgeRoundRectCallout">
            <a:avLst>
              <a:gd name="adj1" fmla="val 33492"/>
              <a:gd name="adj2" fmla="val 65821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i="1" dirty="0"/>
              <a:t>Suzie hasn’t messaged me this morning – I must have done something </a:t>
            </a:r>
            <a:r>
              <a:rPr lang="en-GB" sz="2000" i="1" dirty="0" smtClean="0"/>
              <a:t>wrong.</a:t>
            </a:r>
            <a:endParaRPr lang="en-GB" sz="2000" i="1" dirty="0"/>
          </a:p>
        </p:txBody>
      </p:sp>
      <p:sp>
        <p:nvSpPr>
          <p:cNvPr id="20" name="Speech Bubble: Rectangle with Corners Rounded 19">
            <a:extLst>
              <a:ext uri="{FF2B5EF4-FFF2-40B4-BE49-F238E27FC236}">
                <a16:creationId xmlns:a16="http://schemas.microsoft.com/office/drawing/2014/main" id="{3BA3F3F3-D5AD-4132-A63D-3FADBF38FC7E}"/>
              </a:ext>
            </a:extLst>
          </p:cNvPr>
          <p:cNvSpPr/>
          <p:nvPr/>
        </p:nvSpPr>
        <p:spPr>
          <a:xfrm>
            <a:off x="8108936" y="2900964"/>
            <a:ext cx="3654191" cy="1086889"/>
          </a:xfrm>
          <a:prstGeom prst="wedgeRoundRectCallout">
            <a:avLst>
              <a:gd name="adj1" fmla="val 33492"/>
              <a:gd name="adj2" fmla="val 65821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i="1" dirty="0"/>
              <a:t>I bet they all think I’m a complete idiot for failing that </a:t>
            </a:r>
            <a:r>
              <a:rPr lang="en-GB" sz="2000" i="1" dirty="0" smtClean="0"/>
              <a:t>test.</a:t>
            </a:r>
            <a:endParaRPr lang="en-GB" sz="2000" i="1" dirty="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7561F11F-567F-4430-8F3F-8BEC78FBDCE0}"/>
              </a:ext>
            </a:extLst>
          </p:cNvPr>
          <p:cNvCxnSpPr>
            <a:stCxn id="13" idx="3"/>
            <a:endCxn id="16" idx="1"/>
          </p:cNvCxnSpPr>
          <p:nvPr/>
        </p:nvCxnSpPr>
        <p:spPr>
          <a:xfrm>
            <a:off x="2861468" y="1937638"/>
            <a:ext cx="531093" cy="2982724"/>
          </a:xfrm>
          <a:prstGeom prst="straightConnector1">
            <a:avLst/>
          </a:prstGeom>
          <a:ln w="38100">
            <a:solidFill>
              <a:srgbClr val="95519E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666ED9A3-E3A2-4635-BE01-E36C3536ACC8}"/>
              </a:ext>
            </a:extLst>
          </p:cNvPr>
          <p:cNvCxnSpPr>
            <a:cxnSpLocks/>
            <a:stCxn id="16" idx="3"/>
            <a:endCxn id="19" idx="1"/>
          </p:cNvCxnSpPr>
          <p:nvPr/>
        </p:nvCxnSpPr>
        <p:spPr>
          <a:xfrm flipV="1">
            <a:off x="7577848" y="1937635"/>
            <a:ext cx="531089" cy="2982727"/>
          </a:xfrm>
          <a:prstGeom prst="straightConnector1">
            <a:avLst/>
          </a:prstGeom>
          <a:ln w="38100">
            <a:solidFill>
              <a:srgbClr val="95519E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2D0F2CF2-1F46-450C-8B9A-B082AB8F84AD}"/>
              </a:ext>
            </a:extLst>
          </p:cNvPr>
          <p:cNvCxnSpPr>
            <a:stCxn id="14" idx="3"/>
            <a:endCxn id="17" idx="1"/>
          </p:cNvCxnSpPr>
          <p:nvPr/>
        </p:nvCxnSpPr>
        <p:spPr>
          <a:xfrm flipV="1">
            <a:off x="2861467" y="3428999"/>
            <a:ext cx="531093" cy="1"/>
          </a:xfrm>
          <a:prstGeom prst="straightConnector1">
            <a:avLst/>
          </a:prstGeom>
          <a:ln w="38100">
            <a:solidFill>
              <a:srgbClr val="95519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90B7BF1E-5FEE-46BA-8B0E-EEFB13A9D49C}"/>
              </a:ext>
            </a:extLst>
          </p:cNvPr>
          <p:cNvCxnSpPr/>
          <p:nvPr/>
        </p:nvCxnSpPr>
        <p:spPr>
          <a:xfrm flipV="1">
            <a:off x="7577843" y="3428996"/>
            <a:ext cx="531093" cy="1"/>
          </a:xfrm>
          <a:prstGeom prst="straightConnector1">
            <a:avLst/>
          </a:prstGeom>
          <a:ln w="38100">
            <a:solidFill>
              <a:srgbClr val="95519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202A5594-8B6E-4DD9-B3AD-634105814DAE}"/>
              </a:ext>
            </a:extLst>
          </p:cNvPr>
          <p:cNvCxnSpPr>
            <a:stCxn id="15" idx="3"/>
            <a:endCxn id="18" idx="1"/>
          </p:cNvCxnSpPr>
          <p:nvPr/>
        </p:nvCxnSpPr>
        <p:spPr>
          <a:xfrm flipV="1">
            <a:off x="2861467" y="1937636"/>
            <a:ext cx="531092" cy="2982727"/>
          </a:xfrm>
          <a:prstGeom prst="straightConnector1">
            <a:avLst/>
          </a:prstGeom>
          <a:ln w="38100">
            <a:solidFill>
              <a:srgbClr val="95519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D5DC4745-0C33-47BF-AB9D-E0D40C5D215E}"/>
              </a:ext>
            </a:extLst>
          </p:cNvPr>
          <p:cNvCxnSpPr>
            <a:cxnSpLocks/>
            <a:stCxn id="18" idx="3"/>
          </p:cNvCxnSpPr>
          <p:nvPr/>
        </p:nvCxnSpPr>
        <p:spPr>
          <a:xfrm>
            <a:off x="7577846" y="1937636"/>
            <a:ext cx="531091" cy="2982725"/>
          </a:xfrm>
          <a:prstGeom prst="straightConnector1">
            <a:avLst/>
          </a:prstGeom>
          <a:ln w="38100">
            <a:solidFill>
              <a:srgbClr val="95519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1C46E505-539D-4192-B7DB-097480137C9A}"/>
              </a:ext>
            </a:extLst>
          </p:cNvPr>
          <p:cNvSpPr txBox="1"/>
          <p:nvPr/>
        </p:nvSpPr>
        <p:spPr>
          <a:xfrm>
            <a:off x="336598" y="5706311"/>
            <a:ext cx="115188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Remember to click on each term to reveal the answers!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6BFEA3B-57B0-4BE8-BCE3-DF0F8CBAA85B}"/>
              </a:ext>
            </a:extLst>
          </p:cNvPr>
          <p:cNvSpPr txBox="1"/>
          <p:nvPr/>
        </p:nvSpPr>
        <p:spPr>
          <a:xfrm>
            <a:off x="250633" y="42468"/>
            <a:ext cx="1151880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Which descriptions match the term?</a:t>
            </a:r>
          </a:p>
          <a:p>
            <a:r>
              <a:rPr lang="en-GB" sz="2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Can you identify the related example of self-talk?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2FDEBC8-DB2D-47EE-87E8-4D1ED68B246D}"/>
              </a:ext>
            </a:extLst>
          </p:cNvPr>
          <p:cNvSpPr txBox="1"/>
          <p:nvPr/>
        </p:nvSpPr>
        <p:spPr>
          <a:xfrm flipH="1">
            <a:off x="1143389" y="932525"/>
            <a:ext cx="10012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Term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0851317-B624-4FED-9822-FEF351405A1D}"/>
              </a:ext>
            </a:extLst>
          </p:cNvPr>
          <p:cNvSpPr txBox="1"/>
          <p:nvPr/>
        </p:nvSpPr>
        <p:spPr>
          <a:xfrm flipH="1">
            <a:off x="4668970" y="934105"/>
            <a:ext cx="1632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Description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8F28A70-0AD3-4888-B3E4-90783C6FC431}"/>
              </a:ext>
            </a:extLst>
          </p:cNvPr>
          <p:cNvSpPr txBox="1"/>
          <p:nvPr/>
        </p:nvSpPr>
        <p:spPr>
          <a:xfrm flipH="1">
            <a:off x="8926427" y="932408"/>
            <a:ext cx="1632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Example</a:t>
            </a:r>
          </a:p>
        </p:txBody>
      </p:sp>
      <p:sp>
        <p:nvSpPr>
          <p:cNvPr id="41" name="Speech Bubble: Rectangle with Corners Rounded 40">
            <a:extLst>
              <a:ext uri="{FF2B5EF4-FFF2-40B4-BE49-F238E27FC236}">
                <a16:creationId xmlns:a16="http://schemas.microsoft.com/office/drawing/2014/main" id="{BDF781DC-EC89-4601-A78F-732E794CDCAF}"/>
              </a:ext>
            </a:extLst>
          </p:cNvPr>
          <p:cNvSpPr/>
          <p:nvPr/>
        </p:nvSpPr>
        <p:spPr>
          <a:xfrm>
            <a:off x="8108936" y="4376914"/>
            <a:ext cx="3654192" cy="1086889"/>
          </a:xfrm>
          <a:prstGeom prst="wedgeRoundRectCallout">
            <a:avLst>
              <a:gd name="adj1" fmla="val 33492"/>
              <a:gd name="adj2" fmla="val 65821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i="1" dirty="0"/>
              <a:t>I’m so useless!</a:t>
            </a:r>
          </a:p>
        </p:txBody>
      </p:sp>
      <p:sp>
        <p:nvSpPr>
          <p:cNvPr id="24" name="Footer Placeholder 3">
            <a:extLst>
              <a:ext uri="{FF2B5EF4-FFF2-40B4-BE49-F238E27FC236}">
                <a16:creationId xmlns:a16="http://schemas.microsoft.com/office/drawing/2014/main" id="{0116879B-0C06-4224-8798-9AEEA182F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434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</a:t>
            </a:r>
            <a:r>
              <a:rPr lang="en-GB" dirty="0"/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1615690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2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0633" y="42468"/>
            <a:ext cx="1151880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Which descriptions match the term?</a:t>
            </a:r>
          </a:p>
          <a:p>
            <a:r>
              <a:rPr lang="en-GB" sz="2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Can you identify the related example of self-talk?</a:t>
            </a:r>
          </a:p>
        </p:txBody>
      </p:sp>
      <p:sp>
        <p:nvSpPr>
          <p:cNvPr id="13" name="Rounded Rectangle 25">
            <a:extLst>
              <a:ext uri="{FF2B5EF4-FFF2-40B4-BE49-F238E27FC236}">
                <a16:creationId xmlns:a16="http://schemas.microsoft.com/office/drawing/2014/main" id="{5E1C465B-C04A-4EC0-A1ED-740A3BDC8E00}"/>
              </a:ext>
            </a:extLst>
          </p:cNvPr>
          <p:cNvSpPr/>
          <p:nvPr/>
        </p:nvSpPr>
        <p:spPr>
          <a:xfrm>
            <a:off x="417867" y="1394193"/>
            <a:ext cx="2434953" cy="108688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Fortune telling</a:t>
            </a:r>
          </a:p>
        </p:txBody>
      </p:sp>
      <p:sp>
        <p:nvSpPr>
          <p:cNvPr id="14" name="Rounded Rectangle 25">
            <a:extLst>
              <a:ext uri="{FF2B5EF4-FFF2-40B4-BE49-F238E27FC236}">
                <a16:creationId xmlns:a16="http://schemas.microsoft.com/office/drawing/2014/main" id="{1582331B-3DA1-4BE3-A616-F6FDDB7D63C3}"/>
              </a:ext>
            </a:extLst>
          </p:cNvPr>
          <p:cNvSpPr/>
          <p:nvPr/>
        </p:nvSpPr>
        <p:spPr>
          <a:xfrm>
            <a:off x="417866" y="2885555"/>
            <a:ext cx="2434953" cy="108688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Catastrophising</a:t>
            </a:r>
          </a:p>
        </p:txBody>
      </p:sp>
      <p:sp>
        <p:nvSpPr>
          <p:cNvPr id="15" name="Rounded Rectangle 25">
            <a:extLst>
              <a:ext uri="{FF2B5EF4-FFF2-40B4-BE49-F238E27FC236}">
                <a16:creationId xmlns:a16="http://schemas.microsoft.com/office/drawing/2014/main" id="{B0DF2BE8-C856-4A5A-B006-B7E77954678E}"/>
              </a:ext>
            </a:extLst>
          </p:cNvPr>
          <p:cNvSpPr/>
          <p:nvPr/>
        </p:nvSpPr>
        <p:spPr>
          <a:xfrm>
            <a:off x="417866" y="4376918"/>
            <a:ext cx="2434953" cy="108688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Overgeneralising</a:t>
            </a:r>
          </a:p>
        </p:txBody>
      </p:sp>
      <p:sp>
        <p:nvSpPr>
          <p:cNvPr id="16" name="Rounded Rectangle 25">
            <a:extLst>
              <a:ext uri="{FF2B5EF4-FFF2-40B4-BE49-F238E27FC236}">
                <a16:creationId xmlns:a16="http://schemas.microsoft.com/office/drawing/2014/main" id="{C0DF63DD-BD6E-4A8C-9A0D-C33757BDB4DC}"/>
              </a:ext>
            </a:extLst>
          </p:cNvPr>
          <p:cNvSpPr/>
          <p:nvPr/>
        </p:nvSpPr>
        <p:spPr>
          <a:xfrm>
            <a:off x="3383913" y="4376917"/>
            <a:ext cx="4185287" cy="108688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Assuming the worst possible outcome</a:t>
            </a:r>
          </a:p>
        </p:txBody>
      </p:sp>
      <p:sp>
        <p:nvSpPr>
          <p:cNvPr id="17" name="Rounded Rectangle 25">
            <a:extLst>
              <a:ext uri="{FF2B5EF4-FFF2-40B4-BE49-F238E27FC236}">
                <a16:creationId xmlns:a16="http://schemas.microsoft.com/office/drawing/2014/main" id="{FF14F4C3-ADBE-48D5-930B-7766698FA4E4}"/>
              </a:ext>
            </a:extLst>
          </p:cNvPr>
          <p:cNvSpPr/>
          <p:nvPr/>
        </p:nvSpPr>
        <p:spPr>
          <a:xfrm>
            <a:off x="3383912" y="2885554"/>
            <a:ext cx="4185287" cy="108688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When a person assumes they know how things will turn out</a:t>
            </a:r>
          </a:p>
        </p:txBody>
      </p:sp>
      <p:sp>
        <p:nvSpPr>
          <p:cNvPr id="18" name="Rounded Rectangle 25">
            <a:extLst>
              <a:ext uri="{FF2B5EF4-FFF2-40B4-BE49-F238E27FC236}">
                <a16:creationId xmlns:a16="http://schemas.microsoft.com/office/drawing/2014/main" id="{A70C1AFA-53C3-4DB0-995F-4CB7C93341C7}"/>
              </a:ext>
            </a:extLst>
          </p:cNvPr>
          <p:cNvSpPr/>
          <p:nvPr/>
        </p:nvSpPr>
        <p:spPr>
          <a:xfrm>
            <a:off x="3383911" y="1394191"/>
            <a:ext cx="4185287" cy="108688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Making big judgements based on small, one-off events</a:t>
            </a:r>
          </a:p>
        </p:txBody>
      </p:sp>
      <p:sp>
        <p:nvSpPr>
          <p:cNvPr id="19" name="Speech Bubble: Rectangle with Corners Rounded 18">
            <a:extLst>
              <a:ext uri="{FF2B5EF4-FFF2-40B4-BE49-F238E27FC236}">
                <a16:creationId xmlns:a16="http://schemas.microsoft.com/office/drawing/2014/main" id="{5DC6AD3D-4CC3-4A74-A367-F876D2961852}"/>
              </a:ext>
            </a:extLst>
          </p:cNvPr>
          <p:cNvSpPr/>
          <p:nvPr/>
        </p:nvSpPr>
        <p:spPr>
          <a:xfrm>
            <a:off x="8100289" y="1394190"/>
            <a:ext cx="3654194" cy="1086889"/>
          </a:xfrm>
          <a:prstGeom prst="wedgeRoundRectCallout">
            <a:avLst>
              <a:gd name="adj1" fmla="val 33492"/>
              <a:gd name="adj2" fmla="val 65821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i="1" dirty="0"/>
              <a:t>I’ve done so badly on my vocab today – I’m bound to fail my Spanish </a:t>
            </a:r>
            <a:r>
              <a:rPr lang="en-GB" sz="2000" i="1" dirty="0" smtClean="0"/>
              <a:t>GCSE.</a:t>
            </a:r>
            <a:endParaRPr lang="en-GB" sz="2000" i="1" dirty="0"/>
          </a:p>
        </p:txBody>
      </p:sp>
      <p:sp>
        <p:nvSpPr>
          <p:cNvPr id="20" name="Speech Bubble: Rectangle with Corners Rounded 19">
            <a:extLst>
              <a:ext uri="{FF2B5EF4-FFF2-40B4-BE49-F238E27FC236}">
                <a16:creationId xmlns:a16="http://schemas.microsoft.com/office/drawing/2014/main" id="{3BA3F3F3-D5AD-4132-A63D-3FADBF38FC7E}"/>
              </a:ext>
            </a:extLst>
          </p:cNvPr>
          <p:cNvSpPr/>
          <p:nvPr/>
        </p:nvSpPr>
        <p:spPr>
          <a:xfrm>
            <a:off x="8100289" y="2900964"/>
            <a:ext cx="3654192" cy="1086889"/>
          </a:xfrm>
          <a:prstGeom prst="wedgeRoundRectCallout">
            <a:avLst>
              <a:gd name="adj1" fmla="val 33492"/>
              <a:gd name="adj2" fmla="val 65821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i="1" dirty="0"/>
              <a:t>I never score a goal so there’s no point in even </a:t>
            </a:r>
            <a:r>
              <a:rPr lang="en-GB" sz="2000" i="1" dirty="0" smtClean="0"/>
              <a:t>trying.</a:t>
            </a:r>
            <a:endParaRPr lang="en-GB" sz="2000" i="1" dirty="0"/>
          </a:p>
        </p:txBody>
      </p:sp>
      <p:sp>
        <p:nvSpPr>
          <p:cNvPr id="21" name="Speech Bubble: Rectangle with Corners Rounded 20">
            <a:extLst>
              <a:ext uri="{FF2B5EF4-FFF2-40B4-BE49-F238E27FC236}">
                <a16:creationId xmlns:a16="http://schemas.microsoft.com/office/drawing/2014/main" id="{83271EAD-5592-4B64-9355-C792CF86982F}"/>
              </a:ext>
            </a:extLst>
          </p:cNvPr>
          <p:cNvSpPr/>
          <p:nvPr/>
        </p:nvSpPr>
        <p:spPr>
          <a:xfrm>
            <a:off x="8100289" y="4376916"/>
            <a:ext cx="3654192" cy="1086889"/>
          </a:xfrm>
          <a:prstGeom prst="wedgeRoundRectCallout">
            <a:avLst>
              <a:gd name="adj1" fmla="val 33492"/>
              <a:gd name="adj2" fmla="val 65821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i="1" dirty="0"/>
              <a:t>If they say no, everyone will think I’m ‘</a:t>
            </a:r>
            <a:r>
              <a:rPr lang="en-GB" sz="2000" i="1" dirty="0" err="1"/>
              <a:t>undateable</a:t>
            </a:r>
            <a:r>
              <a:rPr lang="en-GB" sz="2000" i="1" dirty="0"/>
              <a:t>’ and I’ll be alone </a:t>
            </a:r>
            <a:r>
              <a:rPr lang="en-GB" sz="2000" i="1" dirty="0" smtClean="0"/>
              <a:t>forever.</a:t>
            </a:r>
            <a:endParaRPr lang="en-GB" sz="2000" i="1" dirty="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7561F11F-567F-4430-8F3F-8BEC78FBDCE0}"/>
              </a:ext>
            </a:extLst>
          </p:cNvPr>
          <p:cNvCxnSpPr>
            <a:cxnSpLocks/>
            <a:stCxn id="13" idx="3"/>
            <a:endCxn id="17" idx="1"/>
          </p:cNvCxnSpPr>
          <p:nvPr/>
        </p:nvCxnSpPr>
        <p:spPr>
          <a:xfrm>
            <a:off x="2852820" y="1937638"/>
            <a:ext cx="531092" cy="1491361"/>
          </a:xfrm>
          <a:prstGeom prst="straightConnector1">
            <a:avLst/>
          </a:prstGeom>
          <a:ln w="38100">
            <a:solidFill>
              <a:srgbClr val="95519E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666ED9A3-E3A2-4635-BE01-E36C3536ACC8}"/>
              </a:ext>
            </a:extLst>
          </p:cNvPr>
          <p:cNvCxnSpPr>
            <a:cxnSpLocks/>
          </p:cNvCxnSpPr>
          <p:nvPr/>
        </p:nvCxnSpPr>
        <p:spPr>
          <a:xfrm flipV="1">
            <a:off x="7569195" y="3454186"/>
            <a:ext cx="531089" cy="1"/>
          </a:xfrm>
          <a:prstGeom prst="straightConnector1">
            <a:avLst/>
          </a:prstGeom>
          <a:ln w="38100">
            <a:solidFill>
              <a:srgbClr val="95519E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2D0F2CF2-1F46-450C-8B9A-B082AB8F84AD}"/>
              </a:ext>
            </a:extLst>
          </p:cNvPr>
          <p:cNvCxnSpPr>
            <a:cxnSpLocks/>
            <a:stCxn id="14" idx="3"/>
            <a:endCxn id="16" idx="1"/>
          </p:cNvCxnSpPr>
          <p:nvPr/>
        </p:nvCxnSpPr>
        <p:spPr>
          <a:xfrm>
            <a:off x="2852819" y="3429000"/>
            <a:ext cx="531094" cy="1491362"/>
          </a:xfrm>
          <a:prstGeom prst="straightConnector1">
            <a:avLst/>
          </a:prstGeom>
          <a:ln w="38100">
            <a:solidFill>
              <a:srgbClr val="95519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90B7BF1E-5FEE-46BA-8B0E-EEFB13A9D49C}"/>
              </a:ext>
            </a:extLst>
          </p:cNvPr>
          <p:cNvCxnSpPr/>
          <p:nvPr/>
        </p:nvCxnSpPr>
        <p:spPr>
          <a:xfrm flipV="1">
            <a:off x="7568032" y="4946475"/>
            <a:ext cx="531093" cy="1"/>
          </a:xfrm>
          <a:prstGeom prst="straightConnector1">
            <a:avLst/>
          </a:prstGeom>
          <a:ln w="38100">
            <a:solidFill>
              <a:srgbClr val="95519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202A5594-8B6E-4DD9-B3AD-634105814DAE}"/>
              </a:ext>
            </a:extLst>
          </p:cNvPr>
          <p:cNvCxnSpPr>
            <a:cxnSpLocks/>
            <a:stCxn id="15" idx="3"/>
            <a:endCxn id="18" idx="1"/>
          </p:cNvCxnSpPr>
          <p:nvPr/>
        </p:nvCxnSpPr>
        <p:spPr>
          <a:xfrm flipV="1">
            <a:off x="2852819" y="1937636"/>
            <a:ext cx="531092" cy="2982727"/>
          </a:xfrm>
          <a:prstGeom prst="straightConnector1">
            <a:avLst/>
          </a:prstGeom>
          <a:ln w="38100">
            <a:solidFill>
              <a:srgbClr val="95519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D5DC4745-0C33-47BF-AB9D-E0D40C5D215E}"/>
              </a:ext>
            </a:extLst>
          </p:cNvPr>
          <p:cNvCxnSpPr>
            <a:cxnSpLocks/>
            <a:stCxn id="18" idx="3"/>
            <a:endCxn id="19" idx="1"/>
          </p:cNvCxnSpPr>
          <p:nvPr/>
        </p:nvCxnSpPr>
        <p:spPr>
          <a:xfrm flipV="1">
            <a:off x="7569198" y="1937635"/>
            <a:ext cx="531091" cy="1"/>
          </a:xfrm>
          <a:prstGeom prst="straightConnector1">
            <a:avLst/>
          </a:prstGeom>
          <a:ln w="38100">
            <a:solidFill>
              <a:srgbClr val="95519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1C46E505-539D-4192-B7DB-097480137C9A}"/>
              </a:ext>
            </a:extLst>
          </p:cNvPr>
          <p:cNvSpPr txBox="1"/>
          <p:nvPr/>
        </p:nvSpPr>
        <p:spPr>
          <a:xfrm>
            <a:off x="336598" y="5706311"/>
            <a:ext cx="115188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Remember to click on each term to reveal the answers!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162D5F0-2CE0-4026-83DE-788270780BBF}"/>
              </a:ext>
            </a:extLst>
          </p:cNvPr>
          <p:cNvSpPr txBox="1"/>
          <p:nvPr/>
        </p:nvSpPr>
        <p:spPr>
          <a:xfrm flipH="1">
            <a:off x="1134741" y="932525"/>
            <a:ext cx="10012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Term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34C7B1B-C259-4E47-A8B4-6DC5E71DF83F}"/>
              </a:ext>
            </a:extLst>
          </p:cNvPr>
          <p:cNvSpPr txBox="1"/>
          <p:nvPr/>
        </p:nvSpPr>
        <p:spPr>
          <a:xfrm flipH="1">
            <a:off x="4660322" y="934105"/>
            <a:ext cx="1632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Description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BCDDB63-64DD-4490-A266-BBE853F75683}"/>
              </a:ext>
            </a:extLst>
          </p:cNvPr>
          <p:cNvSpPr txBox="1"/>
          <p:nvPr/>
        </p:nvSpPr>
        <p:spPr>
          <a:xfrm flipH="1">
            <a:off x="8917779" y="932408"/>
            <a:ext cx="1632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Example</a:t>
            </a:r>
          </a:p>
        </p:txBody>
      </p:sp>
      <p:sp>
        <p:nvSpPr>
          <p:cNvPr id="25" name="Footer Placeholder 3">
            <a:extLst>
              <a:ext uri="{FF2B5EF4-FFF2-40B4-BE49-F238E27FC236}">
                <a16:creationId xmlns:a16="http://schemas.microsoft.com/office/drawing/2014/main" id="{921FD337-CA5A-4818-88D6-D406065437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434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</a:t>
            </a:r>
            <a:r>
              <a:rPr lang="en-GB" dirty="0"/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634265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2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0633" y="42468"/>
            <a:ext cx="1151880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Which descriptions match the term?</a:t>
            </a:r>
          </a:p>
          <a:p>
            <a:r>
              <a:rPr lang="en-GB" sz="2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Can you identify the related example of self-talk?</a:t>
            </a:r>
          </a:p>
        </p:txBody>
      </p:sp>
      <p:sp>
        <p:nvSpPr>
          <p:cNvPr id="13" name="Rounded Rectangle 25">
            <a:extLst>
              <a:ext uri="{FF2B5EF4-FFF2-40B4-BE49-F238E27FC236}">
                <a16:creationId xmlns:a16="http://schemas.microsoft.com/office/drawing/2014/main" id="{5E1C465B-C04A-4EC0-A1ED-740A3BDC8E00}"/>
              </a:ext>
            </a:extLst>
          </p:cNvPr>
          <p:cNvSpPr/>
          <p:nvPr/>
        </p:nvSpPr>
        <p:spPr>
          <a:xfrm>
            <a:off x="417867" y="1394193"/>
            <a:ext cx="2434953" cy="108688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All or nothing thinking</a:t>
            </a:r>
          </a:p>
        </p:txBody>
      </p:sp>
      <p:sp>
        <p:nvSpPr>
          <p:cNvPr id="14" name="Rounded Rectangle 25">
            <a:extLst>
              <a:ext uri="{FF2B5EF4-FFF2-40B4-BE49-F238E27FC236}">
                <a16:creationId xmlns:a16="http://schemas.microsoft.com/office/drawing/2014/main" id="{1582331B-3DA1-4BE3-A616-F6FDDB7D63C3}"/>
              </a:ext>
            </a:extLst>
          </p:cNvPr>
          <p:cNvSpPr/>
          <p:nvPr/>
        </p:nvSpPr>
        <p:spPr>
          <a:xfrm>
            <a:off x="417866" y="2885555"/>
            <a:ext cx="2434953" cy="108688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Should statements</a:t>
            </a:r>
          </a:p>
        </p:txBody>
      </p:sp>
      <p:sp>
        <p:nvSpPr>
          <p:cNvPr id="15" name="Rounded Rectangle 25">
            <a:extLst>
              <a:ext uri="{FF2B5EF4-FFF2-40B4-BE49-F238E27FC236}">
                <a16:creationId xmlns:a16="http://schemas.microsoft.com/office/drawing/2014/main" id="{B0DF2BE8-C856-4A5A-B006-B7E77954678E}"/>
              </a:ext>
            </a:extLst>
          </p:cNvPr>
          <p:cNvSpPr/>
          <p:nvPr/>
        </p:nvSpPr>
        <p:spPr>
          <a:xfrm>
            <a:off x="417866" y="4376918"/>
            <a:ext cx="2434953" cy="108688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Filtering</a:t>
            </a:r>
          </a:p>
        </p:txBody>
      </p:sp>
      <p:sp>
        <p:nvSpPr>
          <p:cNvPr id="16" name="Rounded Rectangle 25">
            <a:extLst>
              <a:ext uri="{FF2B5EF4-FFF2-40B4-BE49-F238E27FC236}">
                <a16:creationId xmlns:a16="http://schemas.microsoft.com/office/drawing/2014/main" id="{C0DF63DD-BD6E-4A8C-9A0D-C33757BDB4DC}"/>
              </a:ext>
            </a:extLst>
          </p:cNvPr>
          <p:cNvSpPr/>
          <p:nvPr/>
        </p:nvSpPr>
        <p:spPr>
          <a:xfrm>
            <a:off x="3383913" y="4376917"/>
            <a:ext cx="4185287" cy="108688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Seeing things in ‘black and white’ terms – success or failure, good or bad</a:t>
            </a:r>
          </a:p>
        </p:txBody>
      </p:sp>
      <p:sp>
        <p:nvSpPr>
          <p:cNvPr id="17" name="Rounded Rectangle 25">
            <a:extLst>
              <a:ext uri="{FF2B5EF4-FFF2-40B4-BE49-F238E27FC236}">
                <a16:creationId xmlns:a16="http://schemas.microsoft.com/office/drawing/2014/main" id="{FF14F4C3-ADBE-48D5-930B-7766698FA4E4}"/>
              </a:ext>
            </a:extLst>
          </p:cNvPr>
          <p:cNvSpPr/>
          <p:nvPr/>
        </p:nvSpPr>
        <p:spPr>
          <a:xfrm>
            <a:off x="3383912" y="2885554"/>
            <a:ext cx="4185287" cy="108688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Focussing on the negatives of a situation and  missing the good that comes from it</a:t>
            </a:r>
          </a:p>
        </p:txBody>
      </p:sp>
      <p:sp>
        <p:nvSpPr>
          <p:cNvPr id="18" name="Rounded Rectangle 25">
            <a:extLst>
              <a:ext uri="{FF2B5EF4-FFF2-40B4-BE49-F238E27FC236}">
                <a16:creationId xmlns:a16="http://schemas.microsoft.com/office/drawing/2014/main" id="{A70C1AFA-53C3-4DB0-995F-4CB7C93341C7}"/>
              </a:ext>
            </a:extLst>
          </p:cNvPr>
          <p:cNvSpPr/>
          <p:nvPr/>
        </p:nvSpPr>
        <p:spPr>
          <a:xfrm>
            <a:off x="3383911" y="1394191"/>
            <a:ext cx="4185287" cy="108688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When a person tells themselves how they ‘should,’ ‘must’ or ‘ought’ to be/feel/do</a:t>
            </a:r>
          </a:p>
        </p:txBody>
      </p:sp>
      <p:sp>
        <p:nvSpPr>
          <p:cNvPr id="19" name="Speech Bubble: Rectangle with Corners Rounded 18">
            <a:extLst>
              <a:ext uri="{FF2B5EF4-FFF2-40B4-BE49-F238E27FC236}">
                <a16:creationId xmlns:a16="http://schemas.microsoft.com/office/drawing/2014/main" id="{5DC6AD3D-4CC3-4A74-A367-F876D2961852}"/>
              </a:ext>
            </a:extLst>
          </p:cNvPr>
          <p:cNvSpPr/>
          <p:nvPr/>
        </p:nvSpPr>
        <p:spPr>
          <a:xfrm>
            <a:off x="8100289" y="1394190"/>
            <a:ext cx="3755112" cy="1086889"/>
          </a:xfrm>
          <a:prstGeom prst="wedgeRoundRectCallout">
            <a:avLst>
              <a:gd name="adj1" fmla="val 33492"/>
              <a:gd name="adj2" fmla="val 65821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i="1" dirty="0"/>
              <a:t>This week I spoke to loads of mates but my best mate hasn’t called me so it’s ruined my </a:t>
            </a:r>
            <a:r>
              <a:rPr lang="en-GB" sz="2000" i="1" dirty="0" smtClean="0"/>
              <a:t>week.</a:t>
            </a:r>
            <a:endParaRPr lang="en-GB" sz="2000" i="1" dirty="0"/>
          </a:p>
        </p:txBody>
      </p:sp>
      <p:sp>
        <p:nvSpPr>
          <p:cNvPr id="20" name="Speech Bubble: Rectangle with Corners Rounded 19">
            <a:extLst>
              <a:ext uri="{FF2B5EF4-FFF2-40B4-BE49-F238E27FC236}">
                <a16:creationId xmlns:a16="http://schemas.microsoft.com/office/drawing/2014/main" id="{3BA3F3F3-D5AD-4132-A63D-3FADBF38FC7E}"/>
              </a:ext>
            </a:extLst>
          </p:cNvPr>
          <p:cNvSpPr/>
          <p:nvPr/>
        </p:nvSpPr>
        <p:spPr>
          <a:xfrm>
            <a:off x="8100289" y="2804708"/>
            <a:ext cx="3755112" cy="1233446"/>
          </a:xfrm>
          <a:prstGeom prst="wedgeRoundRectCallout">
            <a:avLst>
              <a:gd name="adj1" fmla="val 33492"/>
              <a:gd name="adj2" fmla="val 65821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i="1" dirty="0"/>
              <a:t>I set myself a goal to write something every day, but today I didn’t manage it because I felt tired – I should just stop writing.</a:t>
            </a:r>
            <a:endParaRPr lang="en-GB" i="1" dirty="0"/>
          </a:p>
        </p:txBody>
      </p:sp>
      <p:sp>
        <p:nvSpPr>
          <p:cNvPr id="21" name="Speech Bubble: Rectangle with Corners Rounded 20">
            <a:extLst>
              <a:ext uri="{FF2B5EF4-FFF2-40B4-BE49-F238E27FC236}">
                <a16:creationId xmlns:a16="http://schemas.microsoft.com/office/drawing/2014/main" id="{83271EAD-5592-4B64-9355-C792CF86982F}"/>
              </a:ext>
            </a:extLst>
          </p:cNvPr>
          <p:cNvSpPr/>
          <p:nvPr/>
        </p:nvSpPr>
        <p:spPr>
          <a:xfrm>
            <a:off x="8100289" y="4376916"/>
            <a:ext cx="3654192" cy="1086889"/>
          </a:xfrm>
          <a:prstGeom prst="wedgeRoundRectCallout">
            <a:avLst>
              <a:gd name="adj1" fmla="val 33492"/>
              <a:gd name="adj2" fmla="val 65821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i="1" dirty="0"/>
              <a:t>I shouldn’t do that or people won’t like </a:t>
            </a:r>
            <a:r>
              <a:rPr lang="en-GB" sz="2000" i="1" dirty="0" smtClean="0"/>
              <a:t>me.</a:t>
            </a:r>
            <a:endParaRPr lang="en-GB" sz="2000" i="1" dirty="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7561F11F-567F-4430-8F3F-8BEC78FBDCE0}"/>
              </a:ext>
            </a:extLst>
          </p:cNvPr>
          <p:cNvCxnSpPr>
            <a:cxnSpLocks/>
            <a:stCxn id="13" idx="3"/>
            <a:endCxn id="16" idx="1"/>
          </p:cNvCxnSpPr>
          <p:nvPr/>
        </p:nvCxnSpPr>
        <p:spPr>
          <a:xfrm>
            <a:off x="2852820" y="1937638"/>
            <a:ext cx="531093" cy="2982724"/>
          </a:xfrm>
          <a:prstGeom prst="straightConnector1">
            <a:avLst/>
          </a:prstGeom>
          <a:ln w="38100">
            <a:solidFill>
              <a:srgbClr val="95519E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666ED9A3-E3A2-4635-BE01-E36C3536ACC8}"/>
              </a:ext>
            </a:extLst>
          </p:cNvPr>
          <p:cNvCxnSpPr>
            <a:cxnSpLocks/>
          </p:cNvCxnSpPr>
          <p:nvPr/>
        </p:nvCxnSpPr>
        <p:spPr>
          <a:xfrm flipV="1">
            <a:off x="7568029" y="3382908"/>
            <a:ext cx="531094" cy="1516554"/>
          </a:xfrm>
          <a:prstGeom prst="straightConnector1">
            <a:avLst/>
          </a:prstGeom>
          <a:ln w="38100">
            <a:solidFill>
              <a:srgbClr val="95519E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2D0F2CF2-1F46-450C-8B9A-B082AB8F84AD}"/>
              </a:ext>
            </a:extLst>
          </p:cNvPr>
          <p:cNvCxnSpPr>
            <a:cxnSpLocks/>
            <a:stCxn id="14" idx="3"/>
            <a:endCxn id="18" idx="1"/>
          </p:cNvCxnSpPr>
          <p:nvPr/>
        </p:nvCxnSpPr>
        <p:spPr>
          <a:xfrm flipV="1">
            <a:off x="2852819" y="1937636"/>
            <a:ext cx="531092" cy="1491364"/>
          </a:xfrm>
          <a:prstGeom prst="straightConnector1">
            <a:avLst/>
          </a:prstGeom>
          <a:ln w="38100">
            <a:solidFill>
              <a:srgbClr val="95519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90B7BF1E-5FEE-46BA-8B0E-EEFB13A9D49C}"/>
              </a:ext>
            </a:extLst>
          </p:cNvPr>
          <p:cNvCxnSpPr>
            <a:cxnSpLocks/>
            <a:endCxn id="21" idx="1"/>
          </p:cNvCxnSpPr>
          <p:nvPr/>
        </p:nvCxnSpPr>
        <p:spPr>
          <a:xfrm>
            <a:off x="7566863" y="1896998"/>
            <a:ext cx="533426" cy="3023363"/>
          </a:xfrm>
          <a:prstGeom prst="straightConnector1">
            <a:avLst/>
          </a:prstGeom>
          <a:ln w="38100">
            <a:solidFill>
              <a:srgbClr val="95519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202A5594-8B6E-4DD9-B3AD-634105814DAE}"/>
              </a:ext>
            </a:extLst>
          </p:cNvPr>
          <p:cNvCxnSpPr>
            <a:cxnSpLocks/>
            <a:stCxn id="15" idx="3"/>
            <a:endCxn id="17" idx="1"/>
          </p:cNvCxnSpPr>
          <p:nvPr/>
        </p:nvCxnSpPr>
        <p:spPr>
          <a:xfrm flipV="1">
            <a:off x="2852819" y="3428999"/>
            <a:ext cx="531093" cy="1491364"/>
          </a:xfrm>
          <a:prstGeom prst="straightConnector1">
            <a:avLst/>
          </a:prstGeom>
          <a:ln w="38100">
            <a:solidFill>
              <a:srgbClr val="95519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D5DC4745-0C33-47BF-AB9D-E0D40C5D215E}"/>
              </a:ext>
            </a:extLst>
          </p:cNvPr>
          <p:cNvCxnSpPr>
            <a:cxnSpLocks/>
            <a:endCxn id="19" idx="1"/>
          </p:cNvCxnSpPr>
          <p:nvPr/>
        </p:nvCxnSpPr>
        <p:spPr>
          <a:xfrm flipV="1">
            <a:off x="7566861" y="1937635"/>
            <a:ext cx="533428" cy="1376748"/>
          </a:xfrm>
          <a:prstGeom prst="straightConnector1">
            <a:avLst/>
          </a:prstGeom>
          <a:ln w="38100">
            <a:solidFill>
              <a:srgbClr val="95519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1C46E505-539D-4192-B7DB-097480137C9A}"/>
              </a:ext>
            </a:extLst>
          </p:cNvPr>
          <p:cNvSpPr txBox="1"/>
          <p:nvPr/>
        </p:nvSpPr>
        <p:spPr>
          <a:xfrm>
            <a:off x="336598" y="5706311"/>
            <a:ext cx="115188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Remember to click on each term to reveal the answers!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162D5F0-2CE0-4026-83DE-788270780BBF}"/>
              </a:ext>
            </a:extLst>
          </p:cNvPr>
          <p:cNvSpPr txBox="1"/>
          <p:nvPr/>
        </p:nvSpPr>
        <p:spPr>
          <a:xfrm flipH="1">
            <a:off x="1134741" y="932525"/>
            <a:ext cx="10012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Term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34C7B1B-C259-4E47-A8B4-6DC5E71DF83F}"/>
              </a:ext>
            </a:extLst>
          </p:cNvPr>
          <p:cNvSpPr txBox="1"/>
          <p:nvPr/>
        </p:nvSpPr>
        <p:spPr>
          <a:xfrm flipH="1">
            <a:off x="4660322" y="934105"/>
            <a:ext cx="1632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Description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BCDDB63-64DD-4490-A266-BBE853F75683}"/>
              </a:ext>
            </a:extLst>
          </p:cNvPr>
          <p:cNvSpPr txBox="1"/>
          <p:nvPr/>
        </p:nvSpPr>
        <p:spPr>
          <a:xfrm flipH="1">
            <a:off x="8917779" y="932408"/>
            <a:ext cx="1632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Example</a:t>
            </a:r>
          </a:p>
        </p:txBody>
      </p:sp>
      <p:sp>
        <p:nvSpPr>
          <p:cNvPr id="25" name="Footer Placeholder 3">
            <a:extLst>
              <a:ext uri="{FF2B5EF4-FFF2-40B4-BE49-F238E27FC236}">
                <a16:creationId xmlns:a16="http://schemas.microsoft.com/office/drawing/2014/main" id="{29F980F8-2A44-4ED4-98EA-FE529FD73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434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</a:t>
            </a:r>
            <a:r>
              <a:rPr lang="en-GB" dirty="0"/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2862579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2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0633" y="388016"/>
            <a:ext cx="115188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Identifying negative thinking patterns</a:t>
            </a:r>
            <a:endParaRPr lang="en-GB" sz="4400" b="1" dirty="0">
              <a:latin typeface="League Spartan" panose="00000800000000000000" pitchFamily="50" charset="0"/>
            </a:endParaRPr>
          </a:p>
        </p:txBody>
      </p:sp>
      <p:sp>
        <p:nvSpPr>
          <p:cNvPr id="22" name="Cloud Callout 21"/>
          <p:cNvSpPr/>
          <p:nvPr/>
        </p:nvSpPr>
        <p:spPr>
          <a:xfrm>
            <a:off x="250633" y="2667000"/>
            <a:ext cx="4372168" cy="2775334"/>
          </a:xfrm>
          <a:prstGeom prst="cloudCallout">
            <a:avLst>
              <a:gd name="adj1" fmla="val -39504"/>
              <a:gd name="adj2" fmla="val 87114"/>
            </a:avLst>
          </a:prstGeom>
          <a:solidFill>
            <a:schemeClr val="bg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700" dirty="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How might using negative thinking patterns affect someone’s life?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65E8A3C-6ECC-46B9-88D0-6AD6180A96C3}"/>
              </a:ext>
            </a:extLst>
          </p:cNvPr>
          <p:cNvSpPr/>
          <p:nvPr/>
        </p:nvSpPr>
        <p:spPr>
          <a:xfrm>
            <a:off x="5448300" y="1834974"/>
            <a:ext cx="6096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If someone is experiencing ongoing negative thinking patterns that stop them engaging with normal activities, they should </a:t>
            </a:r>
            <a:r>
              <a:rPr lang="en-GB" sz="28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ask for help from a </a:t>
            </a:r>
            <a:r>
              <a:rPr lang="en-GB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trusted adult. </a:t>
            </a:r>
          </a:p>
          <a:p>
            <a:endParaRPr lang="en-GB" sz="28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GB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There are lots of options for support </a:t>
            </a:r>
            <a:r>
              <a:rPr lang="en-GB" sz="28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available.</a:t>
            </a:r>
            <a:endParaRPr lang="en-GB" sz="28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3C9678F6-C953-4C8E-9297-49965AD90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434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</a:t>
            </a:r>
            <a:r>
              <a:rPr lang="en-GB" dirty="0"/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1370214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0633" y="274330"/>
            <a:ext cx="116746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There are alternatives to negative thinking patterns that can help to increase the likelihood of more positive outcomes</a:t>
            </a:r>
            <a:endParaRPr lang="en-GB" sz="2800" b="1" dirty="0">
              <a:latin typeface="League Spartan" panose="00000800000000000000" pitchFamily="50" charset="0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64590077"/>
              </p:ext>
            </p:extLst>
          </p:nvPr>
        </p:nvGraphicFramePr>
        <p:xfrm>
          <a:off x="674303" y="1148348"/>
          <a:ext cx="10843394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F7801640-1D50-483F-9E48-33B0F5F1C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434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</a:t>
            </a:r>
            <a:r>
              <a:rPr lang="en-GB" dirty="0"/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3805747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5233" y="207968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Your turn!</a:t>
            </a:r>
            <a:endParaRPr lang="en-GB" sz="4400" b="1" dirty="0">
              <a:latin typeface="League Spartan" panose="00000800000000000000" pitchFamily="50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29300" y="1289953"/>
            <a:ext cx="564013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spcAft>
                <a:spcPts val="600"/>
              </a:spcAft>
            </a:pPr>
            <a:r>
              <a:rPr lang="en-GB" sz="28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Create a script or storyboard which gives two endings:</a:t>
            </a:r>
          </a:p>
          <a:p>
            <a:pPr marL="457200" lvl="0" indent="-457200">
              <a:spcAft>
                <a:spcPts val="600"/>
              </a:spcAft>
              <a:buFontTx/>
              <a:buChar char="-"/>
            </a:pPr>
            <a:r>
              <a:rPr lang="en-GB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one </a:t>
            </a:r>
            <a:r>
              <a:rPr lang="en-GB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where a character has </a:t>
            </a:r>
            <a:r>
              <a:rPr lang="en-GB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negative thinking patterns </a:t>
            </a:r>
          </a:p>
          <a:p>
            <a:pPr marL="457200" lvl="0" indent="-457200">
              <a:spcAft>
                <a:spcPts val="600"/>
              </a:spcAft>
              <a:buFontTx/>
              <a:buChar char="-"/>
            </a:pPr>
            <a:r>
              <a:rPr lang="en-GB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another </a:t>
            </a:r>
            <a:r>
              <a:rPr lang="en-GB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where the same character has </a:t>
            </a:r>
            <a:r>
              <a:rPr lang="en-GB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positive thinking patterns. </a:t>
            </a:r>
            <a:endParaRPr lang="en-US" sz="28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lvl="0">
              <a:spcAft>
                <a:spcPts val="600"/>
              </a:spcAft>
            </a:pPr>
            <a:endParaRPr lang="en-US" sz="28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lvl="0">
              <a:spcAft>
                <a:spcPts val="600"/>
              </a:spcAft>
            </a:pPr>
            <a:r>
              <a:rPr lang="en-US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Either use the story board in </a:t>
            </a:r>
            <a:r>
              <a:rPr lang="en-US" sz="2800" b="1" i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Resource 1</a:t>
            </a:r>
            <a:r>
              <a:rPr lang="en-US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or make your </a:t>
            </a:r>
            <a:r>
              <a:rPr lang="en-US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own.</a:t>
            </a:r>
            <a:endParaRPr lang="en-GB" sz="28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2A1E360-53FB-44A4-AC20-9F2AEA4075C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6901" y="1631950"/>
            <a:ext cx="3288040" cy="3594100"/>
          </a:xfrm>
          <a:prstGeom prst="rect">
            <a:avLst/>
          </a:prstGeom>
        </p:spPr>
      </p:pic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0F73A6E8-6468-4291-8D78-CFA6FC947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434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</a:t>
            </a:r>
            <a:r>
              <a:rPr lang="en-GB" dirty="0"/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1095193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030627" y="1507116"/>
            <a:ext cx="8998288" cy="769441"/>
          </a:xfrm>
          <a:prstGeom prst="rect">
            <a:avLst/>
          </a:prstGeom>
          <a:solidFill>
            <a:srgbClr val="F3E7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People can improve at anything if they work hard enough at it</a:t>
            </a:r>
            <a:r>
              <a:rPr lang="en-GB" sz="20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.</a:t>
            </a:r>
            <a:endParaRPr lang="en-GB" sz="20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algn="r"/>
            <a:endParaRPr lang="en-GB" sz="24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5211" y="2501014"/>
            <a:ext cx="8983704" cy="750975"/>
          </a:xfrm>
          <a:prstGeom prst="rect">
            <a:avLst/>
          </a:prstGeom>
          <a:solidFill>
            <a:srgbClr val="F3E7FF"/>
          </a:solidFill>
        </p:spPr>
        <p:txBody>
          <a:bodyPr wrap="square">
            <a:spAutoFit/>
          </a:bodyPr>
          <a:lstStyle/>
          <a:p>
            <a:pPr marL="630555" marR="510540" algn="ctr">
              <a:lnSpc>
                <a:spcPct val="107000"/>
              </a:lnSpc>
              <a:spcAft>
                <a:spcPts val="800"/>
              </a:spcAft>
              <a:tabLst>
                <a:tab pos="540385" algn="l"/>
              </a:tabLst>
            </a:pPr>
            <a:r>
              <a:rPr lang="en-GB" sz="20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Making mistakes is embarrassing so it’s best to be sure of the answer before suggesting something.</a:t>
            </a:r>
            <a:endParaRPr lang="en-GB" sz="2400" b="1" dirty="0">
              <a:effectLst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86360" y="3534935"/>
            <a:ext cx="9242555" cy="750975"/>
          </a:xfrm>
          <a:prstGeom prst="rect">
            <a:avLst/>
          </a:prstGeom>
          <a:solidFill>
            <a:srgbClr val="F3E7FF"/>
          </a:solidFill>
        </p:spPr>
        <p:txBody>
          <a:bodyPr wrap="square">
            <a:spAutoFit/>
          </a:bodyPr>
          <a:lstStyle/>
          <a:p>
            <a:pPr marR="420370"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            </a:t>
            </a:r>
            <a:r>
              <a:rPr lang="en-GB" sz="20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If someone has to try very hard at something, it’s because they don’t have natural talent and they are wasting their time.</a:t>
            </a:r>
            <a:endParaRPr lang="en-GB" sz="2400" b="1" dirty="0">
              <a:effectLst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67513" y="4489946"/>
            <a:ext cx="9061403" cy="784574"/>
          </a:xfrm>
          <a:prstGeom prst="rect">
            <a:avLst/>
          </a:prstGeom>
          <a:solidFill>
            <a:srgbClr val="F3E7FF"/>
          </a:solidFill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endParaRPr lang="en-GB" sz="5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Most successful people have created their own luck.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endParaRPr lang="en-GB" sz="5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802674" y="5482507"/>
            <a:ext cx="9226243" cy="723275"/>
          </a:xfrm>
          <a:prstGeom prst="rect">
            <a:avLst/>
          </a:prstGeom>
          <a:solidFill>
            <a:srgbClr val="F3E7FF"/>
          </a:solidFill>
        </p:spPr>
        <p:txBody>
          <a:bodyPr wrap="square">
            <a:spAutoFit/>
          </a:bodyPr>
          <a:lstStyle/>
          <a:p>
            <a:pPr marL="270510" marR="510540"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       If </a:t>
            </a:r>
            <a:r>
              <a:rPr lang="en-GB" sz="20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someone knows a project will be a challenge as it doesn’t suit their style of working, it’s best to find something else to work on.</a:t>
            </a:r>
            <a:endParaRPr lang="en-GB" sz="2400" b="1" dirty="0">
              <a:effectLst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1349652" y="1916946"/>
            <a:ext cx="1476" cy="3715847"/>
          </a:xfrm>
          <a:prstGeom prst="line">
            <a:avLst/>
          </a:prstGeom>
          <a:ln w="28575">
            <a:solidFill>
              <a:srgbClr val="7030A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106231" y="2548324"/>
            <a:ext cx="486842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106231" y="5316892"/>
            <a:ext cx="486842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1094639" y="3042481"/>
            <a:ext cx="486842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1094639" y="4861004"/>
            <a:ext cx="486842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094639" y="3518957"/>
            <a:ext cx="486842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094639" y="4435684"/>
            <a:ext cx="486842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1106231" y="3973750"/>
            <a:ext cx="486842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17"/>
          <p:cNvSpPr txBox="1"/>
          <p:nvPr/>
        </p:nvSpPr>
        <p:spPr>
          <a:xfrm>
            <a:off x="406073" y="5551184"/>
            <a:ext cx="1887158" cy="646915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txBody>
          <a:bodyPr wrap="square" rtlCol="0" anchor="ctr">
            <a:noAutofit/>
          </a:bodyPr>
          <a:lstStyle/>
          <a:p>
            <a:pPr>
              <a:spcAft>
                <a:spcPts val="0"/>
              </a:spcAft>
            </a:pPr>
            <a:r>
              <a:rPr lang="en-GB" sz="2000" b="1" kern="1200" dirty="0">
                <a:solidFill>
                  <a:srgbClr val="000000"/>
                </a:solidFill>
                <a:effectLst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DISAGREE</a:t>
            </a:r>
            <a:endParaRPr lang="en-GB" sz="2000" dirty="0">
              <a:effectLst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1106231" y="2109399"/>
            <a:ext cx="486842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5A1D243A-94C5-4A31-B456-15918756BC81}"/>
              </a:ext>
            </a:extLst>
          </p:cNvPr>
          <p:cNvSpPr txBox="1"/>
          <p:nvPr/>
        </p:nvSpPr>
        <p:spPr>
          <a:xfrm>
            <a:off x="1809875" y="5646609"/>
            <a:ext cx="40288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sz="28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1</a:t>
            </a:r>
            <a:endParaRPr lang="en-GB" sz="2800" b="1" dirty="0">
              <a:latin typeface="League Spartan" panose="00000800000000000000" pitchFamily="50" charset="0"/>
            </a:endParaRPr>
          </a:p>
        </p:txBody>
      </p:sp>
      <p:sp>
        <p:nvSpPr>
          <p:cNvPr id="23" name="TextBox 17">
            <a:extLst>
              <a:ext uri="{FF2B5EF4-FFF2-40B4-BE49-F238E27FC236}">
                <a16:creationId xmlns:a16="http://schemas.microsoft.com/office/drawing/2014/main" id="{20BC3F54-97C8-4061-8DD3-2D74D3F1C9AB}"/>
              </a:ext>
            </a:extLst>
          </p:cNvPr>
          <p:cNvSpPr txBox="1"/>
          <p:nvPr/>
        </p:nvSpPr>
        <p:spPr>
          <a:xfrm>
            <a:off x="406073" y="1336015"/>
            <a:ext cx="1887158" cy="646915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txBody>
          <a:bodyPr wrap="square" rtlCol="0" anchor="ctr">
            <a:noAutofit/>
          </a:bodyPr>
          <a:lstStyle/>
          <a:p>
            <a:pPr>
              <a:spcAft>
                <a:spcPts val="0"/>
              </a:spcAft>
            </a:pPr>
            <a:r>
              <a:rPr lang="en-GB" sz="2000" b="1" kern="1200" dirty="0">
                <a:solidFill>
                  <a:srgbClr val="000000"/>
                </a:solidFill>
                <a:effectLst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  AGREE</a:t>
            </a:r>
            <a:endParaRPr lang="en-GB" sz="2000" dirty="0">
              <a:effectLst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43295ED-AE51-4E06-AFEF-09D689498E86}"/>
              </a:ext>
            </a:extLst>
          </p:cNvPr>
          <p:cNvSpPr txBox="1"/>
          <p:nvPr/>
        </p:nvSpPr>
        <p:spPr>
          <a:xfrm>
            <a:off x="1571273" y="1413773"/>
            <a:ext cx="668851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sz="28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10</a:t>
            </a:r>
            <a:endParaRPr lang="en-GB" sz="2800" b="1" dirty="0">
              <a:latin typeface="League Spartan" panose="00000800000000000000" pitchFamily="50" charset="0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CDBF0E93-9012-4955-A159-6565BCDC47A4}"/>
              </a:ext>
            </a:extLst>
          </p:cNvPr>
          <p:cNvSpPr/>
          <p:nvPr/>
        </p:nvSpPr>
        <p:spPr>
          <a:xfrm>
            <a:off x="2581842" y="1500265"/>
            <a:ext cx="791356" cy="786023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3200" b="1" dirty="0">
                <a:solidFill>
                  <a:srgbClr val="95519E"/>
                </a:solidFill>
                <a:latin typeface="League Spartan" panose="020B0604020202020204" charset="0"/>
              </a:rPr>
              <a:t>A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107F46D7-986A-416B-BB2D-B20B36939266}"/>
              </a:ext>
            </a:extLst>
          </p:cNvPr>
          <p:cNvSpPr/>
          <p:nvPr/>
        </p:nvSpPr>
        <p:spPr>
          <a:xfrm>
            <a:off x="2571836" y="2481983"/>
            <a:ext cx="791356" cy="786023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3200" b="1" dirty="0">
                <a:solidFill>
                  <a:srgbClr val="95519E"/>
                </a:solidFill>
                <a:latin typeface="League Spartan" panose="020B0604020202020204" charset="0"/>
              </a:rPr>
              <a:t>B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76970237-D440-41F2-A640-1DD9D6C86933}"/>
              </a:ext>
            </a:extLst>
          </p:cNvPr>
          <p:cNvSpPr/>
          <p:nvPr/>
        </p:nvSpPr>
        <p:spPr>
          <a:xfrm>
            <a:off x="2571836" y="3496251"/>
            <a:ext cx="791356" cy="786023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3200" b="1" dirty="0">
                <a:solidFill>
                  <a:srgbClr val="95519E"/>
                </a:solidFill>
                <a:latin typeface="League Spartan" panose="020B0604020202020204" charset="0"/>
              </a:rPr>
              <a:t>C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5A808FA6-C68B-4E8A-9FAA-F9516EE5A5EE}"/>
              </a:ext>
            </a:extLst>
          </p:cNvPr>
          <p:cNvSpPr/>
          <p:nvPr/>
        </p:nvSpPr>
        <p:spPr>
          <a:xfrm>
            <a:off x="2571836" y="4482635"/>
            <a:ext cx="791356" cy="786023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3200" b="1" dirty="0">
                <a:solidFill>
                  <a:srgbClr val="95519E"/>
                </a:solidFill>
                <a:latin typeface="League Spartan" panose="020B0604020202020204" charset="0"/>
              </a:rPr>
              <a:t>D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37F10174-75B8-4856-A064-E4206597BC20}"/>
              </a:ext>
            </a:extLst>
          </p:cNvPr>
          <p:cNvSpPr/>
          <p:nvPr/>
        </p:nvSpPr>
        <p:spPr>
          <a:xfrm>
            <a:off x="2571836" y="5445865"/>
            <a:ext cx="791356" cy="786023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3200" b="1" dirty="0">
                <a:solidFill>
                  <a:srgbClr val="95519E"/>
                </a:solidFill>
                <a:latin typeface="League Spartan" panose="020B0604020202020204" charset="0"/>
              </a:rPr>
              <a:t>E</a:t>
            </a:r>
          </a:p>
        </p:txBody>
      </p:sp>
      <p:sp>
        <p:nvSpPr>
          <p:cNvPr id="29" name="Footer Placeholder 3">
            <a:extLst>
              <a:ext uri="{FF2B5EF4-FFF2-40B4-BE49-F238E27FC236}">
                <a16:creationId xmlns:a16="http://schemas.microsoft.com/office/drawing/2014/main" id="{F68948F3-60D5-43DE-98DD-D9AA8AFDB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434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</a:t>
            </a:r>
            <a:r>
              <a:rPr lang="en-GB" dirty="0"/>
              <a:t>	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73388" y="247003"/>
            <a:ext cx="115055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Repeat the activity from the beginning of the lesson. </a:t>
            </a:r>
            <a:br>
              <a:rPr lang="en-GB" sz="2800" b="1" dirty="0">
                <a:solidFill>
                  <a:srgbClr val="95519E"/>
                </a:solidFill>
                <a:latin typeface="League Spartan" panose="00000800000000000000" pitchFamily="50" charset="0"/>
              </a:rPr>
            </a:br>
            <a:r>
              <a:rPr lang="en-GB" sz="28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Have any of your ratings changed now? </a:t>
            </a:r>
            <a:endParaRPr lang="en-GB" sz="2800" b="1" dirty="0">
              <a:latin typeface="League Spartan" panose="000008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455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3336" y="481822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Further support</a:t>
            </a:r>
            <a:endParaRPr lang="en-GB" sz="4400" b="1" dirty="0">
              <a:latin typeface="League Spartan" panose="00000800000000000000" pitchFamily="50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18908" y="502031"/>
            <a:ext cx="604357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There are lots of places to get advice about emotional wellbeing, </a:t>
            </a:r>
            <a:r>
              <a:rPr lang="en-US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or </a:t>
            </a:r>
            <a: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to discuss feelings</a:t>
            </a:r>
            <a:r>
              <a:rPr lang="en-US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.</a:t>
            </a:r>
          </a:p>
          <a:p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US" sz="2400" b="1" dirty="0" err="1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ChildLine</a:t>
            </a:r>
            <a: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:</a:t>
            </a:r>
          </a:p>
          <a:p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  <a:hlinkClick r:id="rId3"/>
              </a:rPr>
              <a:t>www.childline.org.uk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 </a:t>
            </a:r>
            <a: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Phone: 0800 1111</a:t>
            </a:r>
          </a:p>
          <a:p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US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Young Minds:</a:t>
            </a:r>
          </a:p>
          <a:p>
            <a:r>
              <a:rPr lang="en-GB" sz="2400" u="sng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hlinkClick r:id="rId4"/>
              </a:rPr>
              <a:t>www.youngminds.org.uk</a:t>
            </a:r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US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Samaritans:</a:t>
            </a:r>
          </a:p>
          <a:p>
            <a:r>
              <a:rPr lang="en-GB" sz="2400" u="sng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hlinkClick r:id="rId5"/>
              </a:rPr>
              <a:t>www.samaritans.org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Phone: 116 123</a:t>
            </a:r>
          </a:p>
          <a:p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In a crisis, text ‘Shout’ to 85258</a:t>
            </a:r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US" sz="2400" dirty="0">
              <a:solidFill>
                <a:schemeClr val="bg1">
                  <a:lumMod val="50000"/>
                </a:schemeClr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7239" y="1624518"/>
            <a:ext cx="491134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If you have questions or concerns about what you have learned in this lesson, you can always speak to your parent or carer, or contact a teacher in school for more advice and support. </a:t>
            </a:r>
          </a:p>
          <a:p>
            <a:endParaRPr lang="en-GB" dirty="0"/>
          </a:p>
        </p:txBody>
      </p:sp>
      <p:pic>
        <p:nvPicPr>
          <p:cNvPr id="9" name="Picture 2" descr="Speech Bubbles, Conversation, Black, Blank, Chat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5990" y="4311438"/>
            <a:ext cx="2912582" cy="187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B8D1FE27-2DAF-4CA7-B72F-790D6065B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434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</a:t>
            </a:r>
            <a:r>
              <a:rPr lang="en-GB" dirty="0"/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304632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ositive, Therapy, Positivity, Recovery, Rehabilitation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02788" y="1638239"/>
            <a:ext cx="4159698" cy="415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42436" y="489529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More activities</a:t>
            </a:r>
            <a:endParaRPr lang="en-GB" sz="4400" b="1" dirty="0">
              <a:latin typeface="League Spartan" panose="00000800000000000000" pitchFamily="50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05497" y="1423890"/>
            <a:ext cx="46007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latin typeface="League Spartan" panose="00000800000000000000" pitchFamily="50" charset="0"/>
              </a:rPr>
              <a:t>Create a leaflet</a:t>
            </a:r>
          </a:p>
        </p:txBody>
      </p:sp>
      <p:sp>
        <p:nvSpPr>
          <p:cNvPr id="6" name="Rectangle 5"/>
          <p:cNvSpPr/>
          <p:nvPr/>
        </p:nvSpPr>
        <p:spPr>
          <a:xfrm>
            <a:off x="508988" y="2112031"/>
            <a:ext cx="7453912" cy="3970318"/>
          </a:xfrm>
          <a:prstGeom prst="rect">
            <a:avLst/>
          </a:prstGeom>
          <a:ln>
            <a:solidFill>
              <a:srgbClr val="9966FF"/>
            </a:solidFill>
          </a:ln>
        </p:spPr>
        <p:txBody>
          <a:bodyPr wrap="square">
            <a:spAutoFit/>
          </a:bodyPr>
          <a:lstStyle/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Educate others about the different negative thinking patterns which can stop 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someone from thinking —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and therefore 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acting —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more positively. </a:t>
            </a:r>
            <a:endParaRPr lang="en-GB" sz="24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Your leaflet should help the reader understand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:</a:t>
            </a:r>
          </a:p>
          <a:p>
            <a:endParaRPr lang="en-GB" sz="11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what the different negative thinking patterns are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how they can be 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changed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into more positive thoughts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 impact these types of thoughts can have on people’s actions.</a:t>
            </a:r>
            <a:endParaRPr lang="en-GB" sz="32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A3C2F026-193A-4AA9-AFED-9F80C1F51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43416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2020</a:t>
            </a:r>
            <a:r>
              <a:rPr lang="en-GB" dirty="0"/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1417205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6919</TotalTime>
  <Words>1326</Words>
  <Application>Microsoft Office PowerPoint</Application>
  <PresentationFormat>Widescreen</PresentationFormat>
  <Paragraphs>176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League Spartan</vt:lpstr>
      <vt:lpstr>Open Sans Light</vt:lpstr>
      <vt:lpstr>Gill Sans MT</vt:lpstr>
      <vt:lpstr>Calibri Light</vt:lpstr>
      <vt:lpstr>Arial</vt:lpstr>
      <vt:lpstr>Lato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Martin;Helen Schroepfer</dc:creator>
  <cp:lastModifiedBy>Helen Schroepfer</cp:lastModifiedBy>
  <cp:revision>454</cp:revision>
  <dcterms:created xsi:type="dcterms:W3CDTF">2018-11-29T11:01:12Z</dcterms:created>
  <dcterms:modified xsi:type="dcterms:W3CDTF">2020-04-21T09:27:17Z</dcterms:modified>
</cp:coreProperties>
</file>